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4" r:id="rId2"/>
    <p:sldMasterId id="2147483702" r:id="rId3"/>
  </p:sldMasterIdLst>
  <p:notesMasterIdLst>
    <p:notesMasterId r:id="rId57"/>
  </p:notesMasterIdLst>
  <p:sldIdLst>
    <p:sldId id="259" r:id="rId4"/>
    <p:sldId id="262" r:id="rId5"/>
    <p:sldId id="265" r:id="rId6"/>
    <p:sldId id="268" r:id="rId7"/>
    <p:sldId id="271" r:id="rId8"/>
    <p:sldId id="274" r:id="rId9"/>
    <p:sldId id="277" r:id="rId10"/>
    <p:sldId id="280" r:id="rId11"/>
    <p:sldId id="283" r:id="rId12"/>
    <p:sldId id="286" r:id="rId13"/>
    <p:sldId id="289" r:id="rId14"/>
    <p:sldId id="292" r:id="rId15"/>
    <p:sldId id="295" r:id="rId16"/>
    <p:sldId id="298" r:id="rId17"/>
    <p:sldId id="301" r:id="rId18"/>
    <p:sldId id="304" r:id="rId19"/>
    <p:sldId id="340" r:id="rId20"/>
    <p:sldId id="343" r:id="rId21"/>
    <p:sldId id="346" r:id="rId22"/>
    <p:sldId id="352" r:id="rId23"/>
    <p:sldId id="355" r:id="rId24"/>
    <p:sldId id="358" r:id="rId25"/>
    <p:sldId id="361" r:id="rId26"/>
    <p:sldId id="364" r:id="rId27"/>
    <p:sldId id="367" r:id="rId28"/>
    <p:sldId id="370" r:id="rId29"/>
    <p:sldId id="373" r:id="rId30"/>
    <p:sldId id="376" r:id="rId31"/>
    <p:sldId id="379" r:id="rId32"/>
    <p:sldId id="310" r:id="rId33"/>
    <p:sldId id="313" r:id="rId34"/>
    <p:sldId id="316" r:id="rId35"/>
    <p:sldId id="319" r:id="rId36"/>
    <p:sldId id="322" r:id="rId37"/>
    <p:sldId id="325" r:id="rId38"/>
    <p:sldId id="328" r:id="rId39"/>
    <p:sldId id="331" r:id="rId40"/>
    <p:sldId id="334" r:id="rId41"/>
    <p:sldId id="337" r:id="rId42"/>
    <p:sldId id="382" r:id="rId43"/>
    <p:sldId id="385" r:id="rId44"/>
    <p:sldId id="388" r:id="rId45"/>
    <p:sldId id="391" r:id="rId46"/>
    <p:sldId id="394" r:id="rId47"/>
    <p:sldId id="397" r:id="rId48"/>
    <p:sldId id="400" r:id="rId49"/>
    <p:sldId id="403" r:id="rId50"/>
    <p:sldId id="406" r:id="rId51"/>
    <p:sldId id="409" r:id="rId52"/>
    <p:sldId id="412" r:id="rId53"/>
    <p:sldId id="415" r:id="rId54"/>
    <p:sldId id="418" r:id="rId55"/>
    <p:sldId id="421" r:id="rId56"/>
  </p:sldIdLst>
  <p:sldSz cx="12192000" cy="6858000"/>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97491-8880-4619-85B8-B0D6F0D0974E}" v="4" dt="2024-08-06T03:43:29.14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78" d="100"/>
          <a:sy n="78" d="100"/>
        </p:scale>
        <p:origin x="835" y="7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gs" Target="tags/tag1.xml"/><Relationship Id="rId66" Type="http://schemas.openxmlformats.org/officeDocument/2006/relationships/customXml" Target="../customXml/item3.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customXml" Target="../customXml/item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65" Type="http://schemas.openxmlformats.org/officeDocument/2006/relationships/customXml" Target="../customXml/item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50D57E90-460D-456B-A99D-3C12F7414317}" type="datetimeFigureOut">
              <a:rPr lang="en-US" smtClean="0"/>
              <a:t>8/6/2024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C398C2A-1BE8-4FDB-B8A4-F3CA14FEF532}" type="slidenum">
              <a:rPr lang="en-US" smtClean="0"/>
              <a:t>‹#›</a:t>
            </a:fld>
            <a:endParaRPr lang="en-US"/>
          </a:p>
        </p:txBody>
      </p:sp>
    </p:spTree>
    <p:extLst>
      <p:ext uri="{BB962C8B-B14F-4D97-AF65-F5344CB8AC3E}">
        <p14:creationId xmlns:p14="http://schemas.microsoft.com/office/powerpoint/2010/main" val="71287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a:p>
        </p:txBody>
      </p:sp>
    </p:spTree>
    <p:extLst>
      <p:ext uri="{BB962C8B-B14F-4D97-AF65-F5344CB8AC3E}">
        <p14:creationId xmlns:p14="http://schemas.microsoft.com/office/powerpoint/2010/main" val="4234672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19</a:t>
            </a:fld>
            <a:endParaRPr lang="en-US" altLang="zh-CN"/>
          </a:p>
        </p:txBody>
      </p:sp>
    </p:spTree>
    <p:extLst>
      <p:ext uri="{BB962C8B-B14F-4D97-AF65-F5344CB8AC3E}">
        <p14:creationId xmlns:p14="http://schemas.microsoft.com/office/powerpoint/2010/main" val="930372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BF3159-94EB-4F6B-8273-09F1A6B019E6}" type="slidenum">
              <a:rPr lang="en-US" smtClean="0"/>
              <a:t>22</a:t>
            </a:fld>
            <a:endParaRPr lang="en-US"/>
          </a:p>
        </p:txBody>
      </p:sp>
    </p:spTree>
    <p:extLst>
      <p:ext uri="{BB962C8B-B14F-4D97-AF65-F5344CB8AC3E}">
        <p14:creationId xmlns:p14="http://schemas.microsoft.com/office/powerpoint/2010/main" val="4043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41</a:t>
            </a:fld>
            <a:endParaRPr lang="en-US" altLang="zh-CN" noProof="0"/>
          </a:p>
        </p:txBody>
      </p:sp>
    </p:spTree>
    <p:extLst>
      <p:ext uri="{BB962C8B-B14F-4D97-AF65-F5344CB8AC3E}">
        <p14:creationId xmlns:p14="http://schemas.microsoft.com/office/powerpoint/2010/main" val="188905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42</a:t>
            </a:fld>
            <a:endParaRPr lang="en-US" altLang="zh-CN" noProof="0"/>
          </a:p>
        </p:txBody>
      </p:sp>
    </p:spTree>
    <p:extLst>
      <p:ext uri="{BB962C8B-B14F-4D97-AF65-F5344CB8AC3E}">
        <p14:creationId xmlns:p14="http://schemas.microsoft.com/office/powerpoint/2010/main" val="3797244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43</a:t>
            </a:fld>
            <a:endParaRPr lang="en-US" altLang="zh-CN"/>
          </a:p>
        </p:txBody>
      </p:sp>
    </p:spTree>
    <p:extLst>
      <p:ext uri="{BB962C8B-B14F-4D97-AF65-F5344CB8AC3E}">
        <p14:creationId xmlns:p14="http://schemas.microsoft.com/office/powerpoint/2010/main" val="242433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44</a:t>
            </a:fld>
            <a:endParaRPr lang="en-US" altLang="zh-CN" noProof="0"/>
          </a:p>
        </p:txBody>
      </p:sp>
    </p:spTree>
    <p:extLst>
      <p:ext uri="{BB962C8B-B14F-4D97-AF65-F5344CB8AC3E}">
        <p14:creationId xmlns:p14="http://schemas.microsoft.com/office/powerpoint/2010/main" val="297930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53</a:t>
            </a:fld>
            <a:endParaRPr lang="en-US" altLang="zh-CN" noProof="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1070" y="2436317"/>
            <a:ext cx="9115425" cy="636905"/>
          </a:xfrm>
          <a:prstGeom prst="rect">
            <a:avLst/>
          </a:prstGeom>
        </p:spPr>
        <p:txBody>
          <a:bodyPr wrap="square" lIns="0" tIns="0" rIns="0" bIns="0">
            <a:spAutoFit/>
          </a:bodyPr>
          <a:lstStyle>
            <a:lvl1pPr>
              <a:defRPr sz="4000" b="1" i="0">
                <a:solidFill>
                  <a:srgbClr val="0E243D"/>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6" name="Holder 6"/>
          <p:cNvSpPr>
            <a:spLocks noGrp="1"/>
          </p:cNvSpPr>
          <p:nvPr>
            <p:ph type="sldNum" sz="quarter" idx="7"/>
          </p:nvPr>
        </p:nvSpPr>
        <p:spPr/>
        <p:txBody>
          <a:bodyPr lIns="0" tIns="0" rIns="0" bIns="0"/>
          <a:lstStyle>
            <a:lvl1pPr>
              <a:defRPr sz="1200" b="0" i="0">
                <a:solidFill>
                  <a:srgbClr val="0E243D"/>
                </a:solidFill>
                <a:latin typeface="Arial MT"/>
                <a:cs typeface="Arial MT"/>
              </a:defRPr>
            </a:lvl1pPr>
          </a:lstStyle>
          <a:p>
            <a:pPr marL="38100">
              <a:lnSpc>
                <a:spcPts val="1425"/>
              </a:lnSpc>
            </a:pPr>
            <a:fld id="{81D60167-4931-47E6-BA6A-407CBD079E47}" type="slidenum">
              <a:rPr spc="-5"/>
              <a:t>‹#›</a:t>
            </a:fld>
            <a:endParaRPr spc="-5"/>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414477925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5"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85358806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a:t>Click to edit </a:t>
            </a:r>
            <a:r>
              <a:rPr lang="en-US" altLang="zh-CN"/>
              <a:t>Text</a:t>
            </a:r>
            <a:r>
              <a:rPr lang="zh-CN" altLang="en-US"/>
              <a:t> </a:t>
            </a:r>
            <a:r>
              <a:rPr lang="en-US"/>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60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t>‹#›</a:t>
            </a:fld>
            <a:endParaRPr lang="en-US" altLang="zh-CN" noProof="0"/>
          </a:p>
        </p:txBody>
      </p:sp>
    </p:spTree>
    <p:extLst>
      <p:ext uri="{BB962C8B-B14F-4D97-AF65-F5344CB8AC3E}">
        <p14:creationId xmlns:p14="http://schemas.microsoft.com/office/powerpoint/2010/main" val="45569203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354438409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ct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ct val="0"/>
              </a:spcBef>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156914521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250697629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t>‹#›</a:t>
            </a:fld>
            <a:endParaRPr lang="en-US" altLang="zh-CN" noProof="0"/>
          </a:p>
        </p:txBody>
      </p:sp>
    </p:spTree>
    <p:extLst>
      <p:ext uri="{BB962C8B-B14F-4D97-AF65-F5344CB8AC3E}">
        <p14:creationId xmlns:p14="http://schemas.microsoft.com/office/powerpoint/2010/main" val="259470988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7"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ct val="0"/>
              </a:spcBef>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ct val="0"/>
              </a:spcBef>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ct val="0"/>
              </a:spcBef>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ct val="0"/>
              </a:spcBef>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309073453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ct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ct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144392499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3"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ct val="0"/>
              </a:spcBef>
              <a:spcAft>
                <a:spcPts val="600"/>
              </a:spcAft>
              <a:buFont typeface="Arial"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ct val="0"/>
              </a:spcBef>
              <a:spcAft>
                <a:spcPts val="600"/>
              </a:spcAft>
              <a:buFont typeface="Arial"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ct val="0"/>
              </a:spcBef>
              <a:spcAft>
                <a:spcPts val="600"/>
              </a:spcAft>
              <a:buFont typeface="Arial"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ct val="0"/>
              </a:spcAft>
              <a:buClrTx/>
              <a:buSzTx/>
              <a:buFont typeface="Arial" pitchFamily="34" charset="0"/>
              <a:buNone/>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ct val="0"/>
              </a:spcAft>
              <a:buClrTx/>
              <a:buSzTx/>
              <a:buFont typeface="Arial" pitchFamily="34" charset="0"/>
              <a:buNone/>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ct val="0"/>
              </a:spcAft>
              <a:buClrTx/>
              <a:buSzTx/>
              <a:buFont typeface="Arial" pitchFamily="34" charset="0"/>
              <a:buNone/>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27968501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ourier New"/>
                <a:cs typeface="Courier New"/>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6" name="Holder 6"/>
          <p:cNvSpPr>
            <a:spLocks noGrp="1"/>
          </p:cNvSpPr>
          <p:nvPr>
            <p:ph type="sldNum" sz="quarter" idx="7"/>
          </p:nvPr>
        </p:nvSpPr>
        <p:spPr/>
        <p:txBody>
          <a:bodyPr lIns="0" tIns="0" rIns="0" bIns="0"/>
          <a:lstStyle>
            <a:lvl1pPr>
              <a:defRPr sz="1200" b="0" i="0">
                <a:solidFill>
                  <a:srgbClr val="0E243D"/>
                </a:solidFill>
                <a:latin typeface="Arial MT"/>
                <a:cs typeface="Arial MT"/>
              </a:defRPr>
            </a:lvl1pPr>
          </a:lstStyle>
          <a:p>
            <a:pPr marL="38100">
              <a:lnSpc>
                <a:spcPts val="1425"/>
              </a:lnSpc>
            </a:pPr>
            <a:fld id="{81D60167-4931-47E6-BA6A-407CBD079E47}" type="slidenum">
              <a:rPr spc="-5"/>
              <a:t>‹#›</a:t>
            </a:fld>
            <a:endParaRPr spc="-5"/>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264177503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6">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0">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Tree>
    <p:extLst>
      <p:ext uri="{BB962C8B-B14F-4D97-AF65-F5344CB8AC3E}">
        <p14:creationId xmlns:p14="http://schemas.microsoft.com/office/powerpoint/2010/main" val="137057671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Student Must add a professional photo to this cage</a:t>
            </a:r>
          </a:p>
        </p:txBody>
      </p:sp>
    </p:spTree>
    <p:extLst>
      <p:ext uri="{BB962C8B-B14F-4D97-AF65-F5344CB8AC3E}">
        <p14:creationId xmlns:p14="http://schemas.microsoft.com/office/powerpoint/2010/main" val="151440113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flipH="1">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transition/>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a:t>
            </a:r>
            <a:r>
              <a:rPr lang="zh-CN" altLang="en-US"/>
              <a:t> </a:t>
            </a:r>
            <a:r>
              <a:rPr lang="en-US" altLang="zh-CN"/>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a:t>
            </a:r>
            <a:r>
              <a:rPr lang="zh-CN" altLang="en-US"/>
              <a:t> </a:t>
            </a:r>
            <a:r>
              <a:rPr lang="en-US" altLang="zh-CN"/>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862097048"/>
      </p:ext>
    </p:extLst>
  </p:cSld>
  <p:clrMapOvr>
    <a:masterClrMapping/>
  </p:clrMapOvr>
  <p:transition/>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ct val="0"/>
              </a:spcAft>
              <a:buClrTx/>
              <a:buSzTx/>
              <a:buFont typeface="Arial" pitchFamily="34" charset="0"/>
              <a:buNone/>
              <a:defRPr lang="en-US">
                <a:solidFill>
                  <a:schemeClr val="accent6"/>
                </a:solidFill>
              </a:defRPr>
            </a:lvl1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416125984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267682720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5"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212125630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a:t>Click to edit </a:t>
            </a:r>
            <a:r>
              <a:rPr lang="en-US" altLang="zh-CN"/>
              <a:t>Text</a:t>
            </a:r>
            <a:r>
              <a:rPr lang="zh-CN" altLang="en-US"/>
              <a:t> </a:t>
            </a:r>
            <a:r>
              <a:rPr lang="en-US"/>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60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t>‹#›</a:t>
            </a:fld>
            <a:endParaRPr lang="en-US" altLang="zh-CN" noProof="0"/>
          </a:p>
        </p:txBody>
      </p:sp>
    </p:spTree>
    <p:extLst>
      <p:ext uri="{BB962C8B-B14F-4D97-AF65-F5344CB8AC3E}">
        <p14:creationId xmlns:p14="http://schemas.microsoft.com/office/powerpoint/2010/main" val="12564122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ourier New"/>
                <a:cs typeface="Courier New"/>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324470" y="1657345"/>
            <a:ext cx="4420234" cy="4653280"/>
          </a:xfrm>
          <a:prstGeom prst="rect">
            <a:avLst/>
          </a:prstGeom>
        </p:spPr>
        <p:txBody>
          <a:bodyPr wrap="square" lIns="0" tIns="0" rIns="0" bIns="0">
            <a:spAutoFit/>
          </a:bodyPr>
          <a:lstStyle>
            <a:lvl1pPr>
              <a:defRPr sz="4400" b="1" i="0">
                <a:solidFill>
                  <a:srgbClr val="0E243D"/>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7" name="Holder 7"/>
          <p:cNvSpPr>
            <a:spLocks noGrp="1"/>
          </p:cNvSpPr>
          <p:nvPr>
            <p:ph type="sldNum" sz="quarter" idx="7"/>
          </p:nvPr>
        </p:nvSpPr>
        <p:spPr/>
        <p:txBody>
          <a:bodyPr lIns="0" tIns="0" rIns="0" bIns="0"/>
          <a:lstStyle>
            <a:lvl1pPr>
              <a:defRPr sz="1200" b="0" i="0">
                <a:solidFill>
                  <a:srgbClr val="0E243D"/>
                </a:solidFill>
                <a:latin typeface="Arial MT"/>
                <a:cs typeface="Arial MT"/>
              </a:defRPr>
            </a:lvl1pPr>
          </a:lstStyle>
          <a:p>
            <a:pPr marL="38100">
              <a:lnSpc>
                <a:spcPts val="1425"/>
              </a:lnSpc>
            </a:pPr>
            <a:fld id="{81D60167-4931-47E6-BA6A-407CBD079E47}" type="slidenum">
              <a:rPr spc="-5"/>
              <a:t>‹#›</a:t>
            </a:fld>
            <a:endParaRPr spc="-5"/>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22636838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ct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ct val="0"/>
              </a:spcBef>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ct val="0"/>
              </a:spcBef>
              <a:buFont typeface="Arial"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374311743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ct val="0"/>
              </a:spcBef>
              <a:buNone/>
              <a:defRPr lang="en-US" altLang="zh-CN" sz="1400" b="0" i="0" kern="120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69331733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ct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t>‹#›</a:t>
            </a:fld>
            <a:endParaRPr lang="en-US" altLang="zh-CN" noProof="0"/>
          </a:p>
        </p:txBody>
      </p:sp>
    </p:spTree>
    <p:extLst>
      <p:ext uri="{BB962C8B-B14F-4D97-AF65-F5344CB8AC3E}">
        <p14:creationId xmlns:p14="http://schemas.microsoft.com/office/powerpoint/2010/main" val="264985920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7"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ct val="0"/>
              </a:spcBef>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ct val="0"/>
              </a:spcBef>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ct val="0"/>
              </a:spcBef>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ct val="0"/>
              </a:spcBef>
              <a:buNone/>
              <a:defRPr lang="en-US" altLang="zh-CN" sz="1400" b="0" kern="120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359088099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ct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ct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361364637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3"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ct val="0"/>
              </a:spcBef>
              <a:spcAft>
                <a:spcPts val="600"/>
              </a:spcAft>
              <a:buFont typeface="Arial"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ct val="0"/>
              </a:spcBef>
              <a:spcAft>
                <a:spcPts val="600"/>
              </a:spcAft>
              <a:buFont typeface="Arial"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ct val="0"/>
              </a:spcBef>
              <a:spcAft>
                <a:spcPts val="600"/>
              </a:spcAft>
              <a:buFont typeface="Arial"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ct val="0"/>
              </a:spcAft>
              <a:buClrTx/>
              <a:buSzTx/>
              <a:buFont typeface="Arial" pitchFamily="34" charset="0"/>
              <a:buNone/>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ct val="0"/>
              </a:spcAft>
              <a:buClrTx/>
              <a:buSzTx/>
              <a:buFont typeface="Arial" pitchFamily="34" charset="0"/>
              <a:buNone/>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ct val="0"/>
              </a:spcAft>
              <a:buClrTx/>
              <a:buSzTx/>
              <a:buFont typeface="Arial" pitchFamily="34" charset="0"/>
              <a:buNone/>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266211375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321327664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6">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0">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Tree>
    <p:extLst>
      <p:ext uri="{BB962C8B-B14F-4D97-AF65-F5344CB8AC3E}">
        <p14:creationId xmlns:p14="http://schemas.microsoft.com/office/powerpoint/2010/main" val="314733420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Student Must add a professional photo to this cage</a:t>
            </a:r>
          </a:p>
        </p:txBody>
      </p:sp>
    </p:spTree>
    <p:extLst>
      <p:ext uri="{BB962C8B-B14F-4D97-AF65-F5344CB8AC3E}">
        <p14:creationId xmlns:p14="http://schemas.microsoft.com/office/powerpoint/2010/main" val="415285618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ourier New"/>
                <a:cs typeface="Courier Ne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5" name="Holder 5"/>
          <p:cNvSpPr>
            <a:spLocks noGrp="1"/>
          </p:cNvSpPr>
          <p:nvPr>
            <p:ph type="sldNum" sz="quarter" idx="7"/>
          </p:nvPr>
        </p:nvSpPr>
        <p:spPr/>
        <p:txBody>
          <a:bodyPr lIns="0" tIns="0" rIns="0" bIns="0"/>
          <a:lstStyle>
            <a:lvl1pPr>
              <a:defRPr sz="1200" b="0" i="0">
                <a:solidFill>
                  <a:srgbClr val="0E243D"/>
                </a:solidFill>
                <a:latin typeface="Arial MT"/>
                <a:cs typeface="Arial MT"/>
              </a:defRPr>
            </a:lvl1pPr>
          </a:lstStyle>
          <a:p>
            <a:pPr marL="38100">
              <a:lnSpc>
                <a:spcPts val="1425"/>
              </a:lnSpc>
            </a:pPr>
            <a:fld id="{81D60167-4931-47E6-BA6A-407CBD079E47}" type="slidenum">
              <a:rPr spc="-5"/>
              <a:t>‹#›</a:t>
            </a:fld>
            <a:endParaRPr spc="-5"/>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8/6/2024</a:t>
            </a:fld>
            <a:endParaRPr lang="en-US"/>
          </a:p>
        </p:txBody>
      </p:sp>
      <p:sp>
        <p:nvSpPr>
          <p:cNvPr id="4" name="Holder 4"/>
          <p:cNvSpPr>
            <a:spLocks noGrp="1"/>
          </p:cNvSpPr>
          <p:nvPr>
            <p:ph type="sldNum" sz="quarter" idx="7"/>
          </p:nvPr>
        </p:nvSpPr>
        <p:spPr/>
        <p:txBody>
          <a:bodyPr lIns="0" tIns="0" rIns="0" bIns="0"/>
          <a:lstStyle>
            <a:lvl1pPr>
              <a:defRPr sz="1200" b="0" i="0">
                <a:solidFill>
                  <a:srgbClr val="0E243D"/>
                </a:solidFill>
                <a:latin typeface="Arial MT"/>
                <a:cs typeface="Arial MT"/>
              </a:defRPr>
            </a:lvl1pPr>
          </a:lstStyle>
          <a:p>
            <a:pPr marL="38100">
              <a:lnSpc>
                <a:spcPts val="1425"/>
              </a:lnSpc>
            </a:pPr>
            <a:fld id="{81D60167-4931-47E6-BA6A-407CBD079E47}" type="slidenum">
              <a:rPr spc="-5"/>
              <a:t>‹#›</a:t>
            </a:fld>
            <a:endParaRPr spc="-5"/>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flipH="1">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015059295"/>
      </p:ext>
    </p:extLst>
  </p:cSld>
  <p:clrMapOvr>
    <a:masterClrMapping/>
  </p:clrMapOvr>
  <p:transition/>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0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a:t>
            </a:r>
            <a:r>
              <a:rPr lang="zh-CN" altLang="en-US"/>
              <a:t> </a:t>
            </a:r>
            <a:r>
              <a:rPr lang="en-US" altLang="zh-CN"/>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a:t>
            </a:r>
            <a:r>
              <a:rPr lang="zh-CN" altLang="en-US"/>
              <a:t> </a:t>
            </a:r>
            <a:r>
              <a:rPr lang="en-US" altLang="zh-CN"/>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1548540508"/>
      </p:ext>
    </p:extLst>
  </p:cSld>
  <p:clrMapOvr>
    <a:masterClrMapping/>
  </p:clrMapOvr>
  <p:transition/>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ct val="0"/>
              </a:spcAft>
              <a:buClrTx/>
              <a:buSzTx/>
              <a:buFont typeface="Arial" pitchFamily="34" charset="0"/>
              <a:buNone/>
              <a:defRPr lang="en-US">
                <a:solidFill>
                  <a:schemeClr val="accent6"/>
                </a:solidFill>
              </a:defRPr>
            </a:lvl1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t>‹#›</a:t>
            </a:fld>
            <a:endParaRPr lang="en-US" altLang="zh-CN"/>
          </a:p>
        </p:txBody>
      </p:sp>
    </p:spTree>
    <p:extLst>
      <p:ext uri="{BB962C8B-B14F-4D97-AF65-F5344CB8AC3E}">
        <p14:creationId xmlns:p14="http://schemas.microsoft.com/office/powerpoint/2010/main" val="110546173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p>
        </p:txBody>
      </p:sp>
    </p:spTree>
    <p:extLst>
      <p:ext uri="{BB962C8B-B14F-4D97-AF65-F5344CB8AC3E}">
        <p14:creationId xmlns:p14="http://schemas.microsoft.com/office/powerpoint/2010/main" val="82047242"/>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Holder 2"/>
          <p:cNvSpPr>
            <a:spLocks noGrp="1"/>
          </p:cNvSpPr>
          <p:nvPr>
            <p:ph type="title"/>
          </p:nvPr>
        </p:nvSpPr>
        <p:spPr>
          <a:xfrm>
            <a:off x="901700" y="86055"/>
            <a:ext cx="3713479" cy="1299210"/>
          </a:xfrm>
          <a:prstGeom prst="rect">
            <a:avLst/>
          </a:prstGeom>
        </p:spPr>
        <p:txBody>
          <a:bodyPr wrap="square" lIns="0" tIns="0" rIns="0" bIns="0">
            <a:spAutoFit/>
          </a:bodyPr>
          <a:lstStyle>
            <a:lvl1pPr>
              <a:defRPr sz="4400" b="0" i="0">
                <a:solidFill>
                  <a:schemeClr val="tx1"/>
                </a:solidFill>
                <a:latin typeface="Courier New"/>
                <a:cs typeface="Courier New"/>
              </a:defRPr>
            </a:lvl1pPr>
          </a:lstStyle>
          <a:p>
            <a:endParaRPr/>
          </a:p>
        </p:txBody>
      </p:sp>
      <p:sp>
        <p:nvSpPr>
          <p:cNvPr id="3" name="Holder 3"/>
          <p:cNvSpPr>
            <a:spLocks noGrp="1"/>
          </p:cNvSpPr>
          <p:nvPr>
            <p:ph type="body" idx="1"/>
          </p:nvPr>
        </p:nvSpPr>
        <p:spPr>
          <a:xfrm>
            <a:off x="489673" y="1646427"/>
            <a:ext cx="9884410" cy="448183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a:t>8/6/2024</a:t>
            </a:fld>
            <a:endParaRPr lang="en-US"/>
          </a:p>
        </p:txBody>
      </p:sp>
      <p:sp>
        <p:nvSpPr>
          <p:cNvPr id="6" name="Holder 6"/>
          <p:cNvSpPr>
            <a:spLocks noGrp="1"/>
          </p:cNvSpPr>
          <p:nvPr>
            <p:ph type="sldNum" sz="quarter" idx="7"/>
          </p:nvPr>
        </p:nvSpPr>
        <p:spPr>
          <a:xfrm>
            <a:off x="11302618" y="6310791"/>
            <a:ext cx="247015" cy="196215"/>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0E243D"/>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25"/>
              </a:lnSpc>
            </a:pPr>
            <a:fld id="{81D60167-4931-47E6-BA6A-407CBD079E47}" type="slidenum">
              <a:rPr spc="-5"/>
              <a:t>‹#›</a:t>
            </a:fld>
            <a:endParaRPr spc="-5"/>
          </a:p>
        </p:txBody>
      </p:sp>
    </p:spTree>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4" r:id="rId4"/>
    <p:sldLayoutId id="2147483665"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lumMod val="40000"/>
            <a:lumOff val="60000"/>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FEACEE-25B4-4A2D-B147-27296E36371D}" type="slidenum">
              <a:rPr lang="en-US" altLang="zh-CN" smtClean="0"/>
              <a:t>‹#›</a:t>
            </a:fld>
            <a:endParaRPr lang="en-US" altLang="zh-CN"/>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p>
        </p:txBody>
      </p:sp>
    </p:spTree>
    <p:extLst>
      <p:ext uri="{BB962C8B-B14F-4D97-AF65-F5344CB8AC3E}">
        <p14:creationId xmlns:p14="http://schemas.microsoft.com/office/powerpoint/2010/main" val="101771850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ransition/>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lumMod val="40000"/>
            <a:lumOff val="60000"/>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defPPr>
              <a:defRPr lang="zh-CN"/>
            </a:defPPr>
            <a:lvl1pPr marL="0" algn="ct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FEACEE-25B4-4A2D-B147-27296E36371D}" type="slidenum">
              <a:rPr lang="en-US" altLang="zh-CN" smtClean="0"/>
              <a:t>‹#›</a:t>
            </a:fld>
            <a:endParaRPr lang="en-US" altLang="zh-CN"/>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ransition/>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17.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7.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61.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7.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7.xml"/><Relationship Id="rId6" Type="http://schemas.openxmlformats.org/officeDocument/2006/relationships/image" Target="../media/image74.png"/><Relationship Id="rId5" Type="http://schemas.openxmlformats.org/officeDocument/2006/relationships/image" Target="../media/image73.jpeg"/><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H="1">
            <a:off x="1508760" y="4172711"/>
            <a:ext cx="0" cy="760730"/>
          </a:xfrm>
          <a:custGeom>
            <a:avLst/>
            <a:gdLst/>
            <a:ahLst/>
            <a:cxnLst/>
            <a:rect l="l" t="t" r="r" b="b"/>
            <a:pathLst>
              <a:path h="760729">
                <a:moveTo>
                  <a:pt x="0" y="0"/>
                </a:moveTo>
                <a:lnTo>
                  <a:pt x="0" y="760349"/>
                </a:lnTo>
              </a:path>
            </a:pathLst>
          </a:custGeom>
          <a:ln w="18288">
            <a:solidFill>
              <a:srgbClr val="D744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7440168" y="5568696"/>
            <a:ext cx="832485" cy="951230"/>
          </a:xfrm>
          <a:custGeom>
            <a:avLst/>
            <a:gdLst/>
            <a:ahLst/>
            <a:cxnLst/>
            <a:rect l="l" t="t" r="r" b="b"/>
            <a:pathLst>
              <a:path w="832484" h="951228">
                <a:moveTo>
                  <a:pt x="413765" y="0"/>
                </a:moveTo>
                <a:lnTo>
                  <a:pt x="0" y="239433"/>
                </a:lnTo>
                <a:lnTo>
                  <a:pt x="0" y="714921"/>
                </a:lnTo>
                <a:lnTo>
                  <a:pt x="414908" y="950975"/>
                </a:lnTo>
                <a:lnTo>
                  <a:pt x="832103" y="716051"/>
                </a:lnTo>
                <a:lnTo>
                  <a:pt x="829817" y="238302"/>
                </a:lnTo>
                <a:lnTo>
                  <a:pt x="413765" y="0"/>
                </a:lnTo>
                <a:close/>
              </a:path>
            </a:pathLst>
          </a:custGeom>
          <a:solidFill>
            <a:srgbClr val="DCD2CC"/>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txBox="1"/>
          <p:nvPr/>
        </p:nvSpPr>
        <p:spPr>
          <a:xfrm>
            <a:off x="324104" y="287223"/>
            <a:ext cx="7251700" cy="2506980"/>
          </a:xfrm>
          <a:prstGeom prst="rect">
            <a:avLst/>
          </a:prstGeom>
        </p:spPr>
        <p:txBody>
          <a:bodyPr vert="horz" wrap="square" lIns="0" tIns="882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ts val="4750"/>
              </a:lnSpc>
              <a:spcBef>
                <a:spcPts val="695"/>
              </a:spcBef>
              <a:tabLst>
                <a:tab pos="2555875" algn="l"/>
                <a:tab pos="3116580" algn="l"/>
              </a:tabLst>
            </a:pPr>
            <a:r>
              <a:rPr sz="4400" b="1" spc="-5">
                <a:solidFill>
                  <a:srgbClr val="0E243D"/>
                </a:solidFill>
                <a:latin typeface="Arial"/>
                <a:cs typeface="Arial"/>
              </a:rPr>
              <a:t>SDN</a:t>
            </a:r>
            <a:r>
              <a:rPr sz="4400" b="1" spc="15">
                <a:solidFill>
                  <a:srgbClr val="0E243D"/>
                </a:solidFill>
                <a:latin typeface="Arial"/>
                <a:cs typeface="Arial"/>
              </a:rPr>
              <a:t> </a:t>
            </a:r>
            <a:r>
              <a:rPr sz="4400" b="1" spc="-5">
                <a:solidFill>
                  <a:srgbClr val="0E243D"/>
                </a:solidFill>
                <a:latin typeface="Arial"/>
                <a:cs typeface="Arial"/>
              </a:rPr>
              <a:t>based	intelligent </a:t>
            </a:r>
            <a:r>
              <a:rPr sz="4400" b="1">
                <a:solidFill>
                  <a:srgbClr val="0E243D"/>
                </a:solidFill>
                <a:latin typeface="Arial"/>
                <a:cs typeface="Arial"/>
              </a:rPr>
              <a:t> </a:t>
            </a:r>
            <a:r>
              <a:rPr sz="4400" b="1" spc="-5">
                <a:solidFill>
                  <a:srgbClr val="0E243D"/>
                </a:solidFill>
                <a:latin typeface="Arial"/>
                <a:cs typeface="Arial"/>
              </a:rPr>
              <a:t>Intrusion	Detection</a:t>
            </a:r>
            <a:r>
              <a:rPr sz="4400" b="1" spc="-30">
                <a:solidFill>
                  <a:srgbClr val="0E243D"/>
                </a:solidFill>
                <a:latin typeface="Arial"/>
                <a:cs typeface="Arial"/>
              </a:rPr>
              <a:t> </a:t>
            </a:r>
            <a:r>
              <a:rPr sz="4400" b="1" spc="-15">
                <a:solidFill>
                  <a:srgbClr val="0E243D"/>
                </a:solidFill>
                <a:latin typeface="Arial"/>
                <a:cs typeface="Arial"/>
              </a:rPr>
              <a:t>System </a:t>
            </a:r>
            <a:r>
              <a:rPr sz="4400" b="1" spc="-1210">
                <a:solidFill>
                  <a:srgbClr val="0E243D"/>
                </a:solidFill>
                <a:latin typeface="Arial"/>
                <a:cs typeface="Arial"/>
              </a:rPr>
              <a:t> </a:t>
            </a:r>
            <a:r>
              <a:rPr sz="4400" b="1" spc="-5">
                <a:solidFill>
                  <a:srgbClr val="0E243D"/>
                </a:solidFill>
                <a:latin typeface="Arial"/>
                <a:cs typeface="Arial"/>
              </a:rPr>
              <a:t>(IIDS)</a:t>
            </a:r>
            <a:r>
              <a:rPr sz="4400" b="1" spc="10">
                <a:solidFill>
                  <a:srgbClr val="0E243D"/>
                </a:solidFill>
                <a:latin typeface="Arial"/>
                <a:cs typeface="Arial"/>
              </a:rPr>
              <a:t> </a:t>
            </a:r>
            <a:r>
              <a:rPr sz="4400" b="1" spc="-5">
                <a:solidFill>
                  <a:srgbClr val="0E243D"/>
                </a:solidFill>
                <a:latin typeface="Arial"/>
                <a:cs typeface="Arial"/>
              </a:rPr>
              <a:t>using</a:t>
            </a:r>
            <a:r>
              <a:rPr sz="4400" b="1" spc="5">
                <a:solidFill>
                  <a:srgbClr val="0E243D"/>
                </a:solidFill>
                <a:latin typeface="Arial"/>
                <a:cs typeface="Arial"/>
              </a:rPr>
              <a:t> </a:t>
            </a:r>
            <a:r>
              <a:rPr sz="4400" b="1" spc="-5">
                <a:solidFill>
                  <a:srgbClr val="0E243D"/>
                </a:solidFill>
                <a:latin typeface="Arial"/>
                <a:cs typeface="Arial"/>
              </a:rPr>
              <a:t>Machine </a:t>
            </a:r>
            <a:r>
              <a:rPr sz="4400" b="1">
                <a:solidFill>
                  <a:srgbClr val="0E243D"/>
                </a:solidFill>
                <a:latin typeface="Arial"/>
                <a:cs typeface="Arial"/>
              </a:rPr>
              <a:t> </a:t>
            </a:r>
            <a:r>
              <a:rPr sz="4400" b="1" spc="-5">
                <a:solidFill>
                  <a:srgbClr val="0E243D"/>
                </a:solidFill>
                <a:latin typeface="Arial"/>
                <a:cs typeface="Arial"/>
              </a:rPr>
              <a:t>Learning</a:t>
            </a:r>
            <a:endParaRPr sz="4400">
              <a:latin typeface="Arial"/>
              <a:cs typeface="Arial"/>
            </a:endParaRPr>
          </a:p>
        </p:txBody>
      </p:sp>
      <p:grpSp>
        <p:nvGrpSpPr>
          <p:cNvPr id="5" name="object 5"/>
          <p:cNvGrpSpPr/>
          <p:nvPr/>
        </p:nvGrpSpPr>
        <p:grpSpPr>
          <a:xfrm>
            <a:off x="5974079" y="829055"/>
            <a:ext cx="5529580" cy="4739640"/>
            <a:chOff x="5974079" y="829055"/>
            <a:chExt cx="5529580" cy="4739640"/>
          </a:xfrm>
        </p:grpSpPr>
        <p:pic>
          <p:nvPicPr>
            <p:cNvPr id="6" name="object 6"/>
            <p:cNvPicPr/>
            <p:nvPr/>
          </p:nvPicPr>
          <p:blipFill>
            <a:blip r:embed="rId2"/>
            <a:stretch>
              <a:fillRect/>
            </a:stretch>
          </p:blipFill>
          <p:spPr>
            <a:xfrm>
              <a:off x="7056119" y="1365504"/>
              <a:ext cx="4175759" cy="4084574"/>
            </a:xfrm>
            <a:prstGeom prst="rect">
              <a:avLst/>
            </a:prstGeom>
          </p:spPr>
        </p:pic>
        <p:sp>
          <p:nvSpPr>
            <p:cNvPr id="7" name="object 7"/>
            <p:cNvSpPr/>
            <p:nvPr/>
          </p:nvSpPr>
          <p:spPr>
            <a:xfrm>
              <a:off x="9857232" y="838199"/>
              <a:ext cx="1637030" cy="1874520"/>
            </a:xfrm>
            <a:custGeom>
              <a:avLst/>
              <a:gdLst/>
              <a:ahLst/>
              <a:cxnLst/>
              <a:rect l="l" t="t" r="r" b="b"/>
              <a:pathLst>
                <a:path w="1637029" h="1874520">
                  <a:moveTo>
                    <a:pt x="813943" y="0"/>
                  </a:moveTo>
                  <a:lnTo>
                    <a:pt x="1632331" y="469773"/>
                  </a:lnTo>
                  <a:lnTo>
                    <a:pt x="1632570" y="519324"/>
                  </a:lnTo>
                  <a:lnTo>
                    <a:pt x="1632808" y="568877"/>
                  </a:lnTo>
                  <a:lnTo>
                    <a:pt x="1633044" y="618432"/>
                  </a:lnTo>
                  <a:lnTo>
                    <a:pt x="1633279" y="667988"/>
                  </a:lnTo>
                  <a:lnTo>
                    <a:pt x="1633512" y="717547"/>
                  </a:lnTo>
                  <a:lnTo>
                    <a:pt x="1633744" y="767107"/>
                  </a:lnTo>
                  <a:lnTo>
                    <a:pt x="1633976" y="816668"/>
                  </a:lnTo>
                  <a:lnTo>
                    <a:pt x="1634207" y="866231"/>
                  </a:lnTo>
                  <a:lnTo>
                    <a:pt x="1634438" y="915795"/>
                  </a:lnTo>
                  <a:lnTo>
                    <a:pt x="1634668" y="965360"/>
                  </a:lnTo>
                  <a:lnTo>
                    <a:pt x="1634899" y="1014926"/>
                  </a:lnTo>
                  <a:lnTo>
                    <a:pt x="1635130" y="1064493"/>
                  </a:lnTo>
                  <a:lnTo>
                    <a:pt x="1635362" y="1114061"/>
                  </a:lnTo>
                  <a:lnTo>
                    <a:pt x="1635594" y="1163629"/>
                  </a:lnTo>
                  <a:lnTo>
                    <a:pt x="1635827" y="1213198"/>
                  </a:lnTo>
                  <a:lnTo>
                    <a:pt x="1636062" y="1262768"/>
                  </a:lnTo>
                  <a:lnTo>
                    <a:pt x="1636298" y="1312337"/>
                  </a:lnTo>
                  <a:lnTo>
                    <a:pt x="1636536" y="1361907"/>
                  </a:lnTo>
                  <a:lnTo>
                    <a:pt x="1636776" y="1411477"/>
                  </a:lnTo>
                  <a:lnTo>
                    <a:pt x="816101" y="1874520"/>
                  </a:lnTo>
                  <a:lnTo>
                    <a:pt x="0" y="1409191"/>
                  </a:lnTo>
                  <a:lnTo>
                    <a:pt x="0" y="471932"/>
                  </a:lnTo>
                  <a:lnTo>
                    <a:pt x="813943" y="0"/>
                  </a:lnTo>
                  <a:close/>
                </a:path>
              </a:pathLst>
            </a:custGeom>
            <a:ln w="18288">
              <a:solidFill>
                <a:srgbClr val="518FD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8"/>
            <p:cNvSpPr/>
            <p:nvPr/>
          </p:nvSpPr>
          <p:spPr>
            <a:xfrm>
              <a:off x="5974079" y="3694176"/>
              <a:ext cx="1640205" cy="1874520"/>
            </a:xfrm>
            <a:custGeom>
              <a:avLst/>
              <a:gdLst/>
              <a:ahLst/>
              <a:cxnLst/>
              <a:rect l="l" t="t" r="r" b="b"/>
              <a:pathLst>
                <a:path w="1640204" h="1874520">
                  <a:moveTo>
                    <a:pt x="815467" y="0"/>
                  </a:moveTo>
                  <a:lnTo>
                    <a:pt x="0" y="471931"/>
                  </a:lnTo>
                  <a:lnTo>
                    <a:pt x="0" y="1409192"/>
                  </a:lnTo>
                  <a:lnTo>
                    <a:pt x="817626" y="1874520"/>
                  </a:lnTo>
                  <a:lnTo>
                    <a:pt x="1639824" y="1411478"/>
                  </a:lnTo>
                  <a:lnTo>
                    <a:pt x="1635378" y="469773"/>
                  </a:lnTo>
                  <a:lnTo>
                    <a:pt x="815467" y="0"/>
                  </a:lnTo>
                  <a:close/>
                </a:path>
              </a:pathLst>
            </a:custGeom>
            <a:solidFill>
              <a:srgbClr val="F9BD79">
                <a:alpha val="50195"/>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 name="object 9"/>
          <p:cNvSpPr txBox="1"/>
          <p:nvPr/>
        </p:nvSpPr>
        <p:spPr>
          <a:xfrm>
            <a:off x="1639060" y="4360926"/>
            <a:ext cx="3618737" cy="38215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tabLst>
                <a:tab pos="1704975" algn="l"/>
              </a:tabLst>
            </a:pPr>
            <a:r>
              <a:rPr sz="2400" b="1">
                <a:solidFill>
                  <a:srgbClr val="0E243D"/>
                </a:solidFill>
                <a:latin typeface="Arial"/>
                <a:cs typeface="Arial"/>
              </a:rPr>
              <a:t>P</a:t>
            </a:r>
            <a:r>
              <a:rPr sz="2400" b="1" spc="-5">
                <a:solidFill>
                  <a:srgbClr val="0E243D"/>
                </a:solidFill>
                <a:latin typeface="Arial"/>
                <a:cs typeface="Arial"/>
              </a:rPr>
              <a:t>ro</a:t>
            </a:r>
            <a:r>
              <a:rPr sz="2400" b="1" spc="-25">
                <a:solidFill>
                  <a:srgbClr val="0E243D"/>
                </a:solidFill>
                <a:latin typeface="Arial"/>
                <a:cs typeface="Arial"/>
              </a:rPr>
              <a:t>j</a:t>
            </a:r>
            <a:r>
              <a:rPr sz="2400" b="1">
                <a:solidFill>
                  <a:srgbClr val="0E243D"/>
                </a:solidFill>
                <a:latin typeface="Arial"/>
                <a:cs typeface="Arial"/>
              </a:rPr>
              <a:t>ect </a:t>
            </a:r>
            <a:r>
              <a:rPr sz="2400" b="1" spc="-5">
                <a:solidFill>
                  <a:srgbClr val="0E243D"/>
                </a:solidFill>
                <a:latin typeface="Arial"/>
                <a:cs typeface="Arial"/>
              </a:rPr>
              <a:t>ID:</a:t>
            </a:r>
            <a:r>
              <a:rPr sz="2400" b="1">
                <a:solidFill>
                  <a:srgbClr val="0E243D"/>
                </a:solidFill>
                <a:latin typeface="Arial"/>
                <a:cs typeface="Arial"/>
              </a:rPr>
              <a:t>	</a:t>
            </a:r>
            <a:r>
              <a:rPr sz="2400" b="1" spc="5">
                <a:solidFill>
                  <a:srgbClr val="0E243D"/>
                </a:solidFill>
                <a:latin typeface="Arial"/>
                <a:cs typeface="Arial"/>
              </a:rPr>
              <a:t>2</a:t>
            </a:r>
            <a:r>
              <a:rPr sz="2400" b="1" spc="20">
                <a:solidFill>
                  <a:srgbClr val="0E243D"/>
                </a:solidFill>
                <a:latin typeface="Arial"/>
                <a:cs typeface="Arial"/>
              </a:rPr>
              <a:t>4</a:t>
            </a:r>
            <a:r>
              <a:rPr sz="2400" b="1" spc="-10">
                <a:solidFill>
                  <a:srgbClr val="0E243D"/>
                </a:solidFill>
                <a:latin typeface="Arial"/>
                <a:cs typeface="Arial"/>
              </a:rPr>
              <a:t>-</a:t>
            </a:r>
            <a:r>
              <a:rPr sz="2400" b="1">
                <a:solidFill>
                  <a:srgbClr val="0E243D"/>
                </a:solidFill>
                <a:latin typeface="Arial"/>
                <a:cs typeface="Arial"/>
              </a:rPr>
              <a:t>25J-  120</a:t>
            </a:r>
            <a:endParaRPr sz="2400">
              <a:latin typeface="Arial"/>
              <a:cs typeface="Aria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
                <a:latin typeface="Arial "/>
              </a:rPr>
              <a:t>Research</a:t>
            </a:r>
            <a:r>
              <a:rPr spc="-100">
                <a:latin typeface="Arial "/>
              </a:rPr>
              <a:t> </a:t>
            </a:r>
            <a:r>
              <a:rPr spc="-5">
                <a:latin typeface="Arial "/>
              </a:rPr>
              <a:t>Gap</a:t>
            </a:r>
          </a:p>
        </p:txBody>
      </p:sp>
      <p:graphicFrame>
        <p:nvGraphicFramePr>
          <p:cNvPr id="3" name="object 3"/>
          <p:cNvGraphicFramePr>
            <a:graphicFrameLocks noGrp="1"/>
          </p:cNvGraphicFramePr>
          <p:nvPr>
            <p:extLst>
              <p:ext uri="{D42A27DB-BD31-4B8C-83A1-F6EECF244321}">
                <p14:modId xmlns:p14="http://schemas.microsoft.com/office/powerpoint/2010/main" val="838909629"/>
              </p:ext>
            </p:extLst>
          </p:nvPr>
        </p:nvGraphicFramePr>
        <p:xfrm>
          <a:off x="609600" y="1646427"/>
          <a:ext cx="9745432" cy="3532351"/>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0000"/>
                    </a:ext>
                  </a:extLst>
                </a:gridCol>
                <a:gridCol w="1639023">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gridCol w="2047152">
                  <a:extLst>
                    <a:ext uri="{9D8B030D-6E8A-4147-A177-3AD203B41FA5}">
                      <a16:colId xmlns:a16="http://schemas.microsoft.com/office/drawing/2014/main" val="20003"/>
                    </a:ext>
                  </a:extLst>
                </a:gridCol>
                <a:gridCol w="2201632">
                  <a:extLst>
                    <a:ext uri="{9D8B030D-6E8A-4147-A177-3AD203B41FA5}">
                      <a16:colId xmlns:a16="http://schemas.microsoft.com/office/drawing/2014/main" val="20004"/>
                    </a:ext>
                  </a:extLst>
                </a:gridCol>
              </a:tblGrid>
              <a:tr h="1247394">
                <a:tc>
                  <a:txBody>
                    <a:bodyPr/>
                    <a:lstStyle/>
                    <a:p>
                      <a:pPr marL="91440">
                        <a:lnSpc>
                          <a:spcPct val="100000"/>
                        </a:lnSpc>
                        <a:spcBef>
                          <a:spcPts val="150"/>
                        </a:spcBef>
                      </a:pPr>
                      <a:r>
                        <a:rPr sz="1800" b="1" spc="-5" dirty="0">
                          <a:solidFill>
                            <a:srgbClr val="FFFFFF"/>
                          </a:solidFill>
                          <a:latin typeface="Abadi" panose="020B0604020104020204" pitchFamily="34" charset="0"/>
                          <a:cs typeface="Courier New"/>
                        </a:rPr>
                        <a:t>Research</a:t>
                      </a:r>
                      <a:endParaRPr sz="1800" dirty="0">
                        <a:latin typeface="Abadi" panose="020B0604020104020204" pitchFamily="34" charset="0"/>
                        <a:cs typeface="Courier New"/>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55F82"/>
                    </a:solidFill>
                  </a:tcPr>
                </a:tc>
                <a:tc>
                  <a:txBody>
                    <a:bodyPr/>
                    <a:lstStyle/>
                    <a:p>
                      <a:pPr marL="92075">
                        <a:lnSpc>
                          <a:spcPct val="100000"/>
                        </a:lnSpc>
                        <a:spcBef>
                          <a:spcPts val="150"/>
                        </a:spcBef>
                      </a:pPr>
                      <a:r>
                        <a:rPr lang="en-US" dirty="0">
                          <a:solidFill>
                            <a:schemeClr val="bg1"/>
                          </a:solidFill>
                        </a:rPr>
                        <a:t>Scalability of data collection</a:t>
                      </a:r>
                      <a:endParaRPr sz="1800" dirty="0">
                        <a:solidFill>
                          <a:schemeClr val="bg1"/>
                        </a:solidFill>
                        <a:latin typeface="Courier New"/>
                        <a:cs typeface="Courier New"/>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55F82"/>
                    </a:solidFill>
                  </a:tcPr>
                </a:tc>
                <a:tc>
                  <a:txBody>
                    <a:bodyPr/>
                    <a:lstStyle/>
                    <a:p>
                      <a:pPr marL="92075">
                        <a:lnSpc>
                          <a:spcPct val="100000"/>
                        </a:lnSpc>
                        <a:spcBef>
                          <a:spcPts val="150"/>
                        </a:spcBef>
                      </a:pPr>
                      <a:r>
                        <a:rPr lang="en-US" dirty="0">
                          <a:solidFill>
                            <a:schemeClr val="bg1"/>
                          </a:solidFill>
                        </a:rPr>
                        <a:t>Ensuring high-quality data for real-time analysis</a:t>
                      </a:r>
                      <a:endParaRPr sz="1800" dirty="0">
                        <a:solidFill>
                          <a:schemeClr val="bg1"/>
                        </a:solidFill>
                        <a:latin typeface="Courier New"/>
                        <a:cs typeface="Courier New"/>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55F82"/>
                    </a:solidFill>
                  </a:tcPr>
                </a:tc>
                <a:tc>
                  <a:txBody>
                    <a:bodyPr/>
                    <a:lstStyle/>
                    <a:p>
                      <a:pPr marL="92710" marR="601980">
                        <a:lnSpc>
                          <a:spcPct val="100000"/>
                        </a:lnSpc>
                        <a:spcBef>
                          <a:spcPts val="150"/>
                        </a:spcBef>
                      </a:pPr>
                      <a:r>
                        <a:rPr lang="en-US" dirty="0">
                          <a:solidFill>
                            <a:schemeClr val="bg1"/>
                          </a:solidFill>
                        </a:rPr>
                        <a:t>Fast and secure data transmission</a:t>
                      </a:r>
                      <a:endParaRPr sz="1800" dirty="0">
                        <a:solidFill>
                          <a:schemeClr val="bg1"/>
                        </a:solidFill>
                        <a:latin typeface="Courier New"/>
                        <a:cs typeface="Courier New"/>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55F82"/>
                    </a:solidFill>
                  </a:tcPr>
                </a:tc>
                <a:tc>
                  <a:txBody>
                    <a:bodyPr/>
                    <a:lstStyle/>
                    <a:p>
                      <a:pPr marL="93345" marR="158750" algn="just">
                        <a:lnSpc>
                          <a:spcPct val="100000"/>
                        </a:lnSpc>
                        <a:spcBef>
                          <a:spcPts val="150"/>
                        </a:spcBef>
                      </a:pPr>
                      <a:r>
                        <a:rPr lang="en-US" sz="1800" b="1" spc="-5" dirty="0">
                          <a:solidFill>
                            <a:schemeClr val="bg1"/>
                          </a:solidFill>
                          <a:latin typeface="Abadi" panose="020B0604020104020204" pitchFamily="34" charset="0"/>
                          <a:cs typeface="Courier New"/>
                        </a:rPr>
                        <a:t>E</a:t>
                      </a:r>
                      <a:r>
                        <a:rPr lang="en-US" sz="1800" dirty="0">
                          <a:solidFill>
                            <a:schemeClr val="bg1"/>
                          </a:solidFill>
                          <a:latin typeface="Abadi" panose="020B0604020104020204" pitchFamily="34" charset="0"/>
                        </a:rPr>
                        <a:t>nhancing real-time intrusion detection capabilities of SDN-based IDS</a:t>
                      </a:r>
                      <a:endParaRPr sz="1800" dirty="0">
                        <a:solidFill>
                          <a:schemeClr val="bg1"/>
                        </a:solidFill>
                        <a:latin typeface="Abadi" panose="020B0604020104020204" pitchFamily="34" charset="0"/>
                        <a:cs typeface="Courier New"/>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155F82"/>
                    </a:solidFill>
                  </a:tcPr>
                </a:tc>
                <a:extLst>
                  <a:ext uri="{0D108BD9-81ED-4DB2-BD59-A6C34878D82A}">
                    <a16:rowId xmlns:a16="http://schemas.microsoft.com/office/drawing/2014/main" val="10000"/>
                  </a:ext>
                </a:extLst>
              </a:tr>
              <a:tr h="479805">
                <a:tc>
                  <a:txBody>
                    <a:bodyPr/>
                    <a:lstStyle/>
                    <a:p>
                      <a:pPr marL="91440">
                        <a:lnSpc>
                          <a:spcPct val="100000"/>
                        </a:lnSpc>
                        <a:spcBef>
                          <a:spcPts val="155"/>
                        </a:spcBef>
                      </a:pPr>
                      <a:r>
                        <a:rPr sz="1800" spc="-5" dirty="0">
                          <a:latin typeface="+mn-lt"/>
                          <a:cs typeface="Courier New"/>
                        </a:rPr>
                        <a:t>(01)</a:t>
                      </a:r>
                      <a:endParaRPr sz="1800" dirty="0">
                        <a:latin typeface="+mn-lt"/>
                        <a:cs typeface="Courier New"/>
                      </a:endParaRPr>
                    </a:p>
                  </a:txBody>
                  <a:tcPr marL="0" marR="0" marT="196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2D7"/>
                    </a:solidFill>
                  </a:tcPr>
                </a:tc>
                <a:tc>
                  <a:txBody>
                    <a:bodyPr/>
                    <a:lstStyle/>
                    <a:p>
                      <a:pPr marL="92075">
                        <a:lnSpc>
                          <a:spcPct val="100000"/>
                        </a:lnSpc>
                        <a:spcBef>
                          <a:spcPts val="155"/>
                        </a:spcBef>
                      </a:pPr>
                      <a:r>
                        <a:rPr sz="1800" spc="-5" dirty="0">
                          <a:latin typeface="+mn-lt"/>
                          <a:cs typeface="Courier New"/>
                        </a:rPr>
                        <a:t>Yes</a:t>
                      </a:r>
                      <a:endParaRPr sz="1800" dirty="0">
                        <a:latin typeface="+mn-lt"/>
                        <a:cs typeface="Courier New"/>
                      </a:endParaRPr>
                    </a:p>
                  </a:txBody>
                  <a:tcPr marL="0" marR="0" marT="196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2D7"/>
                    </a:solidFill>
                  </a:tcPr>
                </a:tc>
                <a:tc>
                  <a:txBody>
                    <a:bodyPr/>
                    <a:lstStyle/>
                    <a:p>
                      <a:pPr marL="92075">
                        <a:lnSpc>
                          <a:spcPct val="100000"/>
                        </a:lnSpc>
                        <a:spcBef>
                          <a:spcPts val="155"/>
                        </a:spcBef>
                      </a:pPr>
                      <a:r>
                        <a:rPr sz="1800" spc="-5">
                          <a:latin typeface="+mn-lt"/>
                          <a:cs typeface="Courier New"/>
                        </a:rPr>
                        <a:t>Yes</a:t>
                      </a:r>
                      <a:endParaRPr sz="1800">
                        <a:latin typeface="+mn-lt"/>
                        <a:cs typeface="Courier New"/>
                      </a:endParaRPr>
                    </a:p>
                  </a:txBody>
                  <a:tcPr marL="0" marR="0" marT="196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2D7"/>
                    </a:solidFill>
                  </a:tcPr>
                </a:tc>
                <a:tc>
                  <a:txBody>
                    <a:bodyPr/>
                    <a:lstStyle/>
                    <a:p>
                      <a:pPr marL="92710">
                        <a:lnSpc>
                          <a:spcPct val="100000"/>
                        </a:lnSpc>
                        <a:spcBef>
                          <a:spcPts val="155"/>
                        </a:spcBef>
                      </a:pPr>
                      <a:r>
                        <a:rPr sz="1800" spc="-5">
                          <a:latin typeface="+mn-lt"/>
                          <a:cs typeface="Courier New"/>
                        </a:rPr>
                        <a:t>No</a:t>
                      </a:r>
                      <a:endParaRPr sz="1800">
                        <a:latin typeface="+mn-lt"/>
                        <a:cs typeface="Courier New"/>
                      </a:endParaRPr>
                    </a:p>
                  </a:txBody>
                  <a:tcPr marL="0" marR="0" marT="196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2D7"/>
                    </a:solidFill>
                  </a:tcPr>
                </a:tc>
                <a:tc>
                  <a:txBody>
                    <a:bodyPr/>
                    <a:lstStyle/>
                    <a:p>
                      <a:pPr marL="93345">
                        <a:lnSpc>
                          <a:spcPct val="100000"/>
                        </a:lnSpc>
                        <a:spcBef>
                          <a:spcPts val="155"/>
                        </a:spcBef>
                      </a:pPr>
                      <a:r>
                        <a:rPr sz="1800" spc="-5">
                          <a:latin typeface="+mn-lt"/>
                          <a:cs typeface="Courier New"/>
                        </a:rPr>
                        <a:t>No</a:t>
                      </a:r>
                      <a:endParaRPr sz="1800">
                        <a:latin typeface="+mn-lt"/>
                        <a:cs typeface="Courier New"/>
                      </a:endParaRPr>
                    </a:p>
                  </a:txBody>
                  <a:tcPr marL="0" marR="0" marT="196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2D7"/>
                    </a:solidFill>
                  </a:tcPr>
                </a:tc>
                <a:extLst>
                  <a:ext uri="{0D108BD9-81ED-4DB2-BD59-A6C34878D82A}">
                    <a16:rowId xmlns:a16="http://schemas.microsoft.com/office/drawing/2014/main" val="10001"/>
                  </a:ext>
                </a:extLst>
              </a:tr>
              <a:tr h="365760">
                <a:tc>
                  <a:txBody>
                    <a:bodyPr/>
                    <a:lstStyle/>
                    <a:p>
                      <a:pPr marL="91440">
                        <a:lnSpc>
                          <a:spcPct val="100000"/>
                        </a:lnSpc>
                        <a:spcBef>
                          <a:spcPts val="155"/>
                        </a:spcBef>
                      </a:pPr>
                      <a:r>
                        <a:rPr sz="1800" spc="-5" dirty="0">
                          <a:latin typeface="+mn-lt"/>
                          <a:cs typeface="Courier New"/>
                        </a:rPr>
                        <a:t>(02)</a:t>
                      </a:r>
                      <a:endParaRPr sz="1800" dirty="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92075">
                        <a:lnSpc>
                          <a:spcPct val="100000"/>
                        </a:lnSpc>
                        <a:spcBef>
                          <a:spcPts val="155"/>
                        </a:spcBef>
                      </a:pPr>
                      <a:r>
                        <a:rPr sz="1800" spc="-5" dirty="0">
                          <a:latin typeface="+mn-lt"/>
                          <a:cs typeface="Courier New"/>
                        </a:rPr>
                        <a:t>Yes</a:t>
                      </a:r>
                      <a:endParaRPr sz="1800" dirty="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92075">
                        <a:lnSpc>
                          <a:spcPct val="100000"/>
                        </a:lnSpc>
                        <a:spcBef>
                          <a:spcPts val="155"/>
                        </a:spcBef>
                      </a:pPr>
                      <a:r>
                        <a:rPr sz="1800" spc="-5" dirty="0">
                          <a:latin typeface="+mn-lt"/>
                          <a:cs typeface="Courier New"/>
                        </a:rPr>
                        <a:t>No</a:t>
                      </a:r>
                      <a:endParaRPr sz="1800" dirty="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92710">
                        <a:lnSpc>
                          <a:spcPct val="100000"/>
                        </a:lnSpc>
                        <a:spcBef>
                          <a:spcPts val="155"/>
                        </a:spcBef>
                      </a:pPr>
                      <a:r>
                        <a:rPr sz="1800" spc="-5">
                          <a:latin typeface="+mn-lt"/>
                          <a:cs typeface="Courier New"/>
                        </a:rPr>
                        <a:t>Yes</a:t>
                      </a:r>
                      <a:endParaRPr sz="180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93345">
                        <a:lnSpc>
                          <a:spcPct val="100000"/>
                        </a:lnSpc>
                        <a:spcBef>
                          <a:spcPts val="155"/>
                        </a:spcBef>
                      </a:pPr>
                      <a:r>
                        <a:rPr sz="1800" spc="-5">
                          <a:latin typeface="+mn-lt"/>
                          <a:cs typeface="Courier New"/>
                        </a:rPr>
                        <a:t>No</a:t>
                      </a:r>
                      <a:endParaRPr sz="180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extLst>
                  <a:ext uri="{0D108BD9-81ED-4DB2-BD59-A6C34878D82A}">
                    <a16:rowId xmlns:a16="http://schemas.microsoft.com/office/drawing/2014/main" val="10002"/>
                  </a:ext>
                </a:extLst>
              </a:tr>
              <a:tr h="479806">
                <a:tc>
                  <a:txBody>
                    <a:bodyPr/>
                    <a:lstStyle/>
                    <a:p>
                      <a:pPr marL="91440">
                        <a:lnSpc>
                          <a:spcPct val="100000"/>
                        </a:lnSpc>
                        <a:spcBef>
                          <a:spcPts val="155"/>
                        </a:spcBef>
                      </a:pPr>
                      <a:r>
                        <a:rPr sz="1800" spc="-5" dirty="0">
                          <a:latin typeface="+mn-lt"/>
                          <a:cs typeface="Courier New"/>
                        </a:rPr>
                        <a:t>(03)</a:t>
                      </a:r>
                      <a:endParaRPr sz="1800" dirty="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2D7"/>
                    </a:solidFill>
                  </a:tcPr>
                </a:tc>
                <a:tc>
                  <a:txBody>
                    <a:bodyPr/>
                    <a:lstStyle/>
                    <a:p>
                      <a:pPr marL="92075">
                        <a:lnSpc>
                          <a:spcPct val="100000"/>
                        </a:lnSpc>
                        <a:spcBef>
                          <a:spcPts val="155"/>
                        </a:spcBef>
                      </a:pPr>
                      <a:r>
                        <a:rPr sz="1800" spc="-5">
                          <a:latin typeface="+mn-lt"/>
                          <a:cs typeface="Courier New"/>
                        </a:rPr>
                        <a:t>Yes</a:t>
                      </a:r>
                      <a:endParaRPr sz="180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2D7"/>
                    </a:solidFill>
                  </a:tcPr>
                </a:tc>
                <a:tc>
                  <a:txBody>
                    <a:bodyPr/>
                    <a:lstStyle/>
                    <a:p>
                      <a:pPr marL="92075">
                        <a:lnSpc>
                          <a:spcPct val="100000"/>
                        </a:lnSpc>
                        <a:spcBef>
                          <a:spcPts val="155"/>
                        </a:spcBef>
                      </a:pPr>
                      <a:r>
                        <a:rPr sz="1800" spc="-5" dirty="0">
                          <a:latin typeface="+mn-lt"/>
                          <a:cs typeface="Courier New"/>
                        </a:rPr>
                        <a:t>No</a:t>
                      </a:r>
                      <a:endParaRPr sz="1800" dirty="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2D7"/>
                    </a:solidFill>
                  </a:tcPr>
                </a:tc>
                <a:tc>
                  <a:txBody>
                    <a:bodyPr/>
                    <a:lstStyle/>
                    <a:p>
                      <a:pPr marL="92710">
                        <a:lnSpc>
                          <a:spcPct val="100000"/>
                        </a:lnSpc>
                        <a:spcBef>
                          <a:spcPts val="155"/>
                        </a:spcBef>
                      </a:pPr>
                      <a:r>
                        <a:rPr sz="1800" spc="-5">
                          <a:latin typeface="+mn-lt"/>
                          <a:cs typeface="Courier New"/>
                        </a:rPr>
                        <a:t>Yes</a:t>
                      </a:r>
                      <a:endParaRPr sz="180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2D7"/>
                    </a:solidFill>
                  </a:tcPr>
                </a:tc>
                <a:tc>
                  <a:txBody>
                    <a:bodyPr/>
                    <a:lstStyle/>
                    <a:p>
                      <a:pPr marL="93345">
                        <a:lnSpc>
                          <a:spcPct val="100000"/>
                        </a:lnSpc>
                        <a:spcBef>
                          <a:spcPts val="155"/>
                        </a:spcBef>
                      </a:pPr>
                      <a:r>
                        <a:rPr sz="1800" spc="-5">
                          <a:latin typeface="+mn-lt"/>
                          <a:cs typeface="Courier New"/>
                        </a:rPr>
                        <a:t>No</a:t>
                      </a:r>
                      <a:endParaRPr sz="1800">
                        <a:latin typeface="+mn-lt"/>
                        <a:cs typeface="Courier New"/>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2D7"/>
                    </a:solidFill>
                  </a:tcPr>
                </a:tc>
                <a:extLst>
                  <a:ext uri="{0D108BD9-81ED-4DB2-BD59-A6C34878D82A}">
                    <a16:rowId xmlns:a16="http://schemas.microsoft.com/office/drawing/2014/main" val="10003"/>
                  </a:ext>
                </a:extLst>
              </a:tr>
              <a:tr h="479806">
                <a:tc>
                  <a:txBody>
                    <a:bodyPr/>
                    <a:lstStyle/>
                    <a:p>
                      <a:pPr marL="91440">
                        <a:lnSpc>
                          <a:spcPct val="100000"/>
                        </a:lnSpc>
                        <a:spcBef>
                          <a:spcPts val="160"/>
                        </a:spcBef>
                      </a:pPr>
                      <a:r>
                        <a:rPr sz="1800" spc="-5">
                          <a:latin typeface="+mn-lt"/>
                          <a:cs typeface="Courier New"/>
                        </a:rPr>
                        <a:t>(04)</a:t>
                      </a:r>
                      <a:endParaRPr sz="1800">
                        <a:latin typeface="+mn-lt"/>
                        <a:cs typeface="Courier New"/>
                      </a:endParaRPr>
                    </a:p>
                  </a:txBody>
                  <a:tcPr marL="0" marR="0" marT="203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92075">
                        <a:lnSpc>
                          <a:spcPct val="100000"/>
                        </a:lnSpc>
                        <a:spcBef>
                          <a:spcPts val="160"/>
                        </a:spcBef>
                      </a:pPr>
                      <a:r>
                        <a:rPr sz="1800" spc="-5" dirty="0">
                          <a:latin typeface="+mn-lt"/>
                          <a:cs typeface="Courier New"/>
                        </a:rPr>
                        <a:t>Yes</a:t>
                      </a:r>
                      <a:endParaRPr sz="1800" dirty="0">
                        <a:latin typeface="+mn-lt"/>
                        <a:cs typeface="Courier New"/>
                      </a:endParaRPr>
                    </a:p>
                  </a:txBody>
                  <a:tcPr marL="0" marR="0" marT="203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92075">
                        <a:lnSpc>
                          <a:spcPct val="100000"/>
                        </a:lnSpc>
                        <a:spcBef>
                          <a:spcPts val="160"/>
                        </a:spcBef>
                      </a:pPr>
                      <a:r>
                        <a:rPr sz="1800" spc="-5" dirty="0">
                          <a:latin typeface="+mn-lt"/>
                          <a:cs typeface="Courier New"/>
                        </a:rPr>
                        <a:t>No</a:t>
                      </a:r>
                      <a:endParaRPr sz="1800" dirty="0">
                        <a:latin typeface="+mn-lt"/>
                        <a:cs typeface="Courier New"/>
                      </a:endParaRPr>
                    </a:p>
                  </a:txBody>
                  <a:tcPr marL="0" marR="0" marT="203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92710">
                        <a:lnSpc>
                          <a:spcPct val="100000"/>
                        </a:lnSpc>
                        <a:spcBef>
                          <a:spcPts val="160"/>
                        </a:spcBef>
                      </a:pPr>
                      <a:r>
                        <a:rPr sz="1800" spc="-5" dirty="0">
                          <a:latin typeface="+mn-lt"/>
                          <a:cs typeface="Courier New"/>
                        </a:rPr>
                        <a:t>Yes</a:t>
                      </a:r>
                      <a:endParaRPr sz="1800" dirty="0">
                        <a:latin typeface="+mn-lt"/>
                        <a:cs typeface="Courier New"/>
                      </a:endParaRPr>
                    </a:p>
                  </a:txBody>
                  <a:tcPr marL="0" marR="0" marT="203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tc>
                  <a:txBody>
                    <a:bodyPr/>
                    <a:lstStyle/>
                    <a:p>
                      <a:pPr marL="93345">
                        <a:lnSpc>
                          <a:spcPct val="100000"/>
                        </a:lnSpc>
                        <a:spcBef>
                          <a:spcPts val="160"/>
                        </a:spcBef>
                      </a:pPr>
                      <a:r>
                        <a:rPr sz="1800" spc="-5">
                          <a:latin typeface="+mn-lt"/>
                          <a:cs typeface="Courier New"/>
                        </a:rPr>
                        <a:t>No</a:t>
                      </a:r>
                      <a:endParaRPr sz="1800">
                        <a:latin typeface="+mn-lt"/>
                        <a:cs typeface="Courier New"/>
                      </a:endParaRPr>
                    </a:p>
                  </a:txBody>
                  <a:tcPr marL="0" marR="0" marT="203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AEC"/>
                    </a:solidFill>
                  </a:tcPr>
                </a:tc>
                <a:extLst>
                  <a:ext uri="{0D108BD9-81ED-4DB2-BD59-A6C34878D82A}">
                    <a16:rowId xmlns:a16="http://schemas.microsoft.com/office/drawing/2014/main" val="10004"/>
                  </a:ext>
                </a:extLst>
              </a:tr>
              <a:tr h="479780">
                <a:tc>
                  <a:txBody>
                    <a:bodyPr/>
                    <a:lstStyle/>
                    <a:p>
                      <a:pPr marL="91440">
                        <a:lnSpc>
                          <a:spcPct val="100000"/>
                        </a:lnSpc>
                        <a:spcBef>
                          <a:spcPts val="165"/>
                        </a:spcBef>
                      </a:pPr>
                      <a:r>
                        <a:rPr sz="1800" spc="-5">
                          <a:latin typeface="+mn-lt"/>
                          <a:cs typeface="Courier New"/>
                        </a:rPr>
                        <a:t>Our</a:t>
                      </a:r>
                      <a:r>
                        <a:rPr sz="1800" spc="-90">
                          <a:latin typeface="+mn-lt"/>
                          <a:cs typeface="Courier New"/>
                        </a:rPr>
                        <a:t> </a:t>
                      </a:r>
                      <a:r>
                        <a:rPr sz="1800" spc="-5">
                          <a:latin typeface="+mn-lt"/>
                          <a:cs typeface="Courier New"/>
                        </a:rPr>
                        <a:t>research</a:t>
                      </a:r>
                      <a:endParaRPr sz="1800">
                        <a:latin typeface="+mn-lt"/>
                        <a:cs typeface="Courier New"/>
                      </a:endParaRPr>
                    </a:p>
                  </a:txBody>
                  <a:tcPr marL="0" marR="0" marT="20955"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CCD2D7"/>
                    </a:solidFill>
                  </a:tcPr>
                </a:tc>
                <a:tc>
                  <a:txBody>
                    <a:bodyPr/>
                    <a:lstStyle/>
                    <a:p>
                      <a:pPr marL="92075">
                        <a:lnSpc>
                          <a:spcPct val="100000"/>
                        </a:lnSpc>
                        <a:spcBef>
                          <a:spcPts val="165"/>
                        </a:spcBef>
                      </a:pPr>
                      <a:r>
                        <a:rPr sz="1800" spc="-5">
                          <a:latin typeface="+mn-lt"/>
                          <a:cs typeface="Courier New"/>
                        </a:rPr>
                        <a:t>Yes</a:t>
                      </a:r>
                      <a:endParaRPr sz="1800">
                        <a:latin typeface="+mn-lt"/>
                        <a:cs typeface="Courier New"/>
                      </a:endParaRPr>
                    </a:p>
                  </a:txBody>
                  <a:tcPr marL="0" marR="0" marT="2095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CCD2D7"/>
                    </a:solidFill>
                  </a:tcPr>
                </a:tc>
                <a:tc>
                  <a:txBody>
                    <a:bodyPr/>
                    <a:lstStyle/>
                    <a:p>
                      <a:pPr marL="92075">
                        <a:lnSpc>
                          <a:spcPct val="100000"/>
                        </a:lnSpc>
                        <a:spcBef>
                          <a:spcPts val="165"/>
                        </a:spcBef>
                      </a:pPr>
                      <a:r>
                        <a:rPr sz="1800" spc="-5" dirty="0">
                          <a:latin typeface="+mn-lt"/>
                          <a:cs typeface="Courier New"/>
                        </a:rPr>
                        <a:t>Yes</a:t>
                      </a:r>
                      <a:endParaRPr sz="1800" dirty="0">
                        <a:latin typeface="+mn-lt"/>
                        <a:cs typeface="Courier New"/>
                      </a:endParaRPr>
                    </a:p>
                  </a:txBody>
                  <a:tcPr marL="0" marR="0" marT="2095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CCD2D7"/>
                    </a:solidFill>
                  </a:tcPr>
                </a:tc>
                <a:tc>
                  <a:txBody>
                    <a:bodyPr/>
                    <a:lstStyle/>
                    <a:p>
                      <a:pPr marL="92710">
                        <a:lnSpc>
                          <a:spcPct val="100000"/>
                        </a:lnSpc>
                        <a:spcBef>
                          <a:spcPts val="165"/>
                        </a:spcBef>
                      </a:pPr>
                      <a:r>
                        <a:rPr sz="1800" spc="-5" dirty="0">
                          <a:latin typeface="+mn-lt"/>
                          <a:cs typeface="Courier New"/>
                        </a:rPr>
                        <a:t>Yes</a:t>
                      </a:r>
                      <a:endParaRPr sz="1800" dirty="0">
                        <a:latin typeface="+mn-lt"/>
                        <a:cs typeface="Courier New"/>
                      </a:endParaRPr>
                    </a:p>
                  </a:txBody>
                  <a:tcPr marL="0" marR="0" marT="2095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CCD2D7"/>
                    </a:solidFill>
                  </a:tcPr>
                </a:tc>
                <a:tc>
                  <a:txBody>
                    <a:bodyPr/>
                    <a:lstStyle/>
                    <a:p>
                      <a:pPr marL="93345">
                        <a:lnSpc>
                          <a:spcPct val="100000"/>
                        </a:lnSpc>
                        <a:spcBef>
                          <a:spcPts val="165"/>
                        </a:spcBef>
                      </a:pPr>
                      <a:r>
                        <a:rPr sz="1800" spc="-5" dirty="0">
                          <a:latin typeface="+mn-lt"/>
                          <a:cs typeface="Courier New"/>
                        </a:rPr>
                        <a:t>Yes</a:t>
                      </a:r>
                      <a:endParaRPr sz="1800" dirty="0">
                        <a:latin typeface="+mn-lt"/>
                        <a:cs typeface="Courier New"/>
                      </a:endParaRPr>
                    </a:p>
                  </a:txBody>
                  <a:tcPr marL="0" marR="0" marT="20955"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CCD2D7"/>
                    </a:solidFill>
                  </a:tcPr>
                </a:tc>
                <a:extLst>
                  <a:ext uri="{0D108BD9-81ED-4DB2-BD59-A6C34878D82A}">
                    <a16:rowId xmlns:a16="http://schemas.microsoft.com/office/drawing/2014/main" val="10007"/>
                  </a:ext>
                </a:extLst>
              </a:tr>
            </a:tbl>
          </a:graphicData>
        </a:graphic>
      </p:graphicFrame>
      <p:pic>
        <p:nvPicPr>
          <p:cNvPr id="4" name="object 4"/>
          <p:cNvPicPr/>
          <p:nvPr/>
        </p:nvPicPr>
        <p:blipFill>
          <a:blip r:embed="rId2"/>
          <a:stretch>
            <a:fillRect/>
          </a:stretch>
        </p:blipFill>
        <p:spPr>
          <a:xfrm>
            <a:off x="2740151" y="6480943"/>
            <a:ext cx="3931920" cy="203319"/>
          </a:xfrm>
          <a:prstGeom prst="rect">
            <a:avLst/>
          </a:prstGeom>
        </p:spPr>
      </p:pic>
      <p:sp>
        <p:nvSpPr>
          <p:cNvPr id="5" name="object 5"/>
          <p:cNvSpPr txBox="1"/>
          <p:nvPr/>
        </p:nvSpPr>
        <p:spPr>
          <a:xfrm>
            <a:off x="11135614" y="6445018"/>
            <a:ext cx="168275" cy="19812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340"/>
              </a:lnSpc>
            </a:pPr>
            <a:r>
              <a:rPr sz="1200">
                <a:solidFill>
                  <a:srgbClr val="4EA72D"/>
                </a:solidFill>
                <a:latin typeface="Courier New"/>
                <a:cs typeface="Courier New"/>
              </a:rPr>
              <a:t>5</a:t>
            </a:r>
            <a:endParaRPr sz="1200">
              <a:latin typeface="Courier New"/>
              <a:cs typeface="Courier New"/>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a:latin typeface="Arial" pitchFamily="34" charset="0"/>
                <a:cs typeface="Arial" pitchFamily="34" charset="0"/>
              </a:rPr>
              <a:t>System</a:t>
            </a:r>
            <a:r>
              <a:rPr spc="-75">
                <a:latin typeface="Arial" pitchFamily="34" charset="0"/>
                <a:cs typeface="Arial" pitchFamily="34" charset="0"/>
              </a:rPr>
              <a:t> </a:t>
            </a:r>
            <a:r>
              <a:rPr spc="-10">
                <a:latin typeface="Arial" pitchFamily="34" charset="0"/>
                <a:cs typeface="Arial" pitchFamily="34" charset="0"/>
              </a:rPr>
              <a:t>Diagram</a:t>
            </a:r>
          </a:p>
        </p:txBody>
      </p:sp>
      <p:pic>
        <p:nvPicPr>
          <p:cNvPr id="3" name="object 3"/>
          <p:cNvPicPr/>
          <p:nvPr/>
        </p:nvPicPr>
        <p:blipFill>
          <a:blip r:embed="rId2"/>
          <a:stretch>
            <a:fillRect/>
          </a:stretch>
        </p:blipFill>
        <p:spPr>
          <a:xfrm>
            <a:off x="2404942" y="6438271"/>
            <a:ext cx="3933664" cy="203319"/>
          </a:xfrm>
          <a:prstGeom prst="rect">
            <a:avLst/>
          </a:prstGeom>
        </p:spPr>
      </p:pic>
      <p:sp>
        <p:nvSpPr>
          <p:cNvPr id="18" name="object 18"/>
          <p:cNvSpPr txBox="1"/>
          <p:nvPr/>
        </p:nvSpPr>
        <p:spPr>
          <a:xfrm>
            <a:off x="11135614" y="6445018"/>
            <a:ext cx="168275" cy="19812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340"/>
              </a:lnSpc>
            </a:pPr>
            <a:r>
              <a:rPr sz="1200">
                <a:solidFill>
                  <a:srgbClr val="4EA72D"/>
                </a:solidFill>
                <a:latin typeface="Courier New"/>
                <a:cs typeface="Courier New"/>
              </a:rPr>
              <a:t>6</a:t>
            </a:r>
            <a:endParaRPr sz="1200">
              <a:latin typeface="Courier New"/>
              <a:cs typeface="Courier New"/>
            </a:endParaRPr>
          </a:p>
        </p:txBody>
      </p:sp>
      <p:sp>
        <p:nvSpPr>
          <p:cNvPr id="16" name="object 16"/>
          <p:cNvSpPr txBox="1"/>
          <p:nvPr/>
        </p:nvSpPr>
        <p:spPr>
          <a:xfrm>
            <a:off x="4011548" y="3891788"/>
            <a:ext cx="1394460" cy="29972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latin typeface=" Arial"/>
                <a:cs typeface="Courier New"/>
              </a:rPr>
              <a:t>Share</a:t>
            </a:r>
            <a:r>
              <a:rPr sz="1800" spc="-110">
                <a:latin typeface=" Arial"/>
                <a:cs typeface="Courier New"/>
              </a:rPr>
              <a:t> </a:t>
            </a:r>
            <a:r>
              <a:rPr sz="1800" spc="-5">
                <a:latin typeface=" Arial"/>
                <a:cs typeface="Courier New"/>
              </a:rPr>
              <a:t>data</a:t>
            </a:r>
            <a:endParaRPr sz="1800">
              <a:latin typeface=" Arial"/>
              <a:cs typeface="Courier New"/>
            </a:endParaRPr>
          </a:p>
        </p:txBody>
      </p:sp>
      <p:grpSp>
        <p:nvGrpSpPr>
          <p:cNvPr id="20" name="Group 19">
            <a:extLst>
              <a:ext uri="{FF2B5EF4-FFF2-40B4-BE49-F238E27FC236}">
                <a16:creationId xmlns:a16="http://schemas.microsoft.com/office/drawing/2014/main" id="{E01473DD-9856-5B41-E5BB-DEDDCD1D14BD}"/>
              </a:ext>
            </a:extLst>
          </p:cNvPr>
          <p:cNvGrpSpPr/>
          <p:nvPr/>
        </p:nvGrpSpPr>
        <p:grpSpPr>
          <a:xfrm>
            <a:off x="341305" y="612648"/>
            <a:ext cx="11637589" cy="5739765"/>
            <a:chOff x="341305" y="612648"/>
            <a:chExt cx="11637589" cy="5739765"/>
          </a:xfrm>
        </p:grpSpPr>
        <p:pic>
          <p:nvPicPr>
            <p:cNvPr id="4" name="object 4"/>
            <p:cNvPicPr/>
            <p:nvPr/>
          </p:nvPicPr>
          <p:blipFill>
            <a:blip r:embed="rId3"/>
            <a:stretch>
              <a:fillRect/>
            </a:stretch>
          </p:blipFill>
          <p:spPr>
            <a:xfrm>
              <a:off x="341305" y="2446956"/>
              <a:ext cx="2807278" cy="1379128"/>
            </a:xfrm>
            <a:prstGeom prst="rect">
              <a:avLst/>
            </a:prstGeom>
          </p:spPr>
        </p:pic>
        <p:grpSp>
          <p:nvGrpSpPr>
            <p:cNvPr id="5" name="object 5"/>
            <p:cNvGrpSpPr/>
            <p:nvPr/>
          </p:nvGrpSpPr>
          <p:grpSpPr>
            <a:xfrm>
              <a:off x="3413759" y="612648"/>
              <a:ext cx="6949440" cy="5739765"/>
              <a:chOff x="3413759" y="612648"/>
              <a:chExt cx="6949440" cy="5739765"/>
            </a:xfrm>
          </p:grpSpPr>
          <p:pic>
            <p:nvPicPr>
              <p:cNvPr id="6" name="object 6"/>
              <p:cNvPicPr/>
              <p:nvPr/>
            </p:nvPicPr>
            <p:blipFill>
              <a:blip r:embed="rId4"/>
              <a:stretch>
                <a:fillRect/>
              </a:stretch>
            </p:blipFill>
            <p:spPr>
              <a:xfrm>
                <a:off x="4445311" y="2450592"/>
                <a:ext cx="1896200" cy="1286255"/>
              </a:xfrm>
              <a:prstGeom prst="rect">
                <a:avLst/>
              </a:prstGeom>
            </p:spPr>
          </p:pic>
          <p:sp>
            <p:nvSpPr>
              <p:cNvPr id="7" name="object 7"/>
              <p:cNvSpPr/>
              <p:nvPr/>
            </p:nvSpPr>
            <p:spPr>
              <a:xfrm>
                <a:off x="3413759" y="3055620"/>
                <a:ext cx="1524000" cy="76200"/>
              </a:xfrm>
              <a:custGeom>
                <a:avLst/>
                <a:gdLst/>
                <a:ahLst/>
                <a:cxnLst/>
                <a:rect l="l" t="t" r="r" b="b"/>
                <a:pathLst>
                  <a:path w="1524000" h="76200">
                    <a:moveTo>
                      <a:pt x="1447800" y="0"/>
                    </a:moveTo>
                    <a:lnTo>
                      <a:pt x="1447800" y="76200"/>
                    </a:lnTo>
                    <a:lnTo>
                      <a:pt x="1505712" y="47243"/>
                    </a:lnTo>
                    <a:lnTo>
                      <a:pt x="1460500" y="47243"/>
                    </a:lnTo>
                    <a:lnTo>
                      <a:pt x="1460500" y="28955"/>
                    </a:lnTo>
                    <a:lnTo>
                      <a:pt x="1505711" y="28955"/>
                    </a:lnTo>
                    <a:lnTo>
                      <a:pt x="1447800" y="0"/>
                    </a:lnTo>
                    <a:close/>
                  </a:path>
                  <a:path w="1524000" h="76200">
                    <a:moveTo>
                      <a:pt x="1447800" y="28955"/>
                    </a:moveTo>
                    <a:lnTo>
                      <a:pt x="0" y="28955"/>
                    </a:lnTo>
                    <a:lnTo>
                      <a:pt x="0" y="47243"/>
                    </a:lnTo>
                    <a:lnTo>
                      <a:pt x="1447800" y="47243"/>
                    </a:lnTo>
                    <a:lnTo>
                      <a:pt x="1447800" y="28955"/>
                    </a:lnTo>
                    <a:close/>
                  </a:path>
                  <a:path w="1524000" h="76200">
                    <a:moveTo>
                      <a:pt x="1505711" y="28955"/>
                    </a:moveTo>
                    <a:lnTo>
                      <a:pt x="1460500" y="28955"/>
                    </a:lnTo>
                    <a:lnTo>
                      <a:pt x="1460500" y="47243"/>
                    </a:lnTo>
                    <a:lnTo>
                      <a:pt x="1505712" y="47243"/>
                    </a:lnTo>
                    <a:lnTo>
                      <a:pt x="1524000" y="38100"/>
                    </a:lnTo>
                    <a:lnTo>
                      <a:pt x="1505711" y="28955"/>
                    </a:lnTo>
                    <a:close/>
                  </a:path>
                </a:pathLst>
              </a:custGeom>
              <a:solidFill>
                <a:srgbClr val="155F8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8" name="object 8"/>
              <p:cNvPicPr/>
              <p:nvPr/>
            </p:nvPicPr>
            <p:blipFill>
              <a:blip r:embed="rId5"/>
              <a:stretch>
                <a:fillRect/>
              </a:stretch>
            </p:blipFill>
            <p:spPr>
              <a:xfrm>
                <a:off x="7333488" y="612648"/>
                <a:ext cx="3029711" cy="1584960"/>
              </a:xfrm>
              <a:prstGeom prst="rect">
                <a:avLst/>
              </a:prstGeom>
            </p:spPr>
          </p:pic>
          <p:sp>
            <p:nvSpPr>
              <p:cNvPr id="9" name="object 9"/>
              <p:cNvSpPr/>
              <p:nvPr/>
            </p:nvSpPr>
            <p:spPr>
              <a:xfrm>
                <a:off x="5680074" y="1557528"/>
                <a:ext cx="1639570" cy="900430"/>
              </a:xfrm>
              <a:custGeom>
                <a:avLst/>
                <a:gdLst/>
                <a:ahLst/>
                <a:cxnLst/>
                <a:rect l="l" t="t" r="r" b="b"/>
                <a:pathLst>
                  <a:path w="1639570" h="900430">
                    <a:moveTo>
                      <a:pt x="1567846" y="28436"/>
                    </a:moveTo>
                    <a:lnTo>
                      <a:pt x="0" y="884427"/>
                    </a:lnTo>
                    <a:lnTo>
                      <a:pt x="8762" y="900430"/>
                    </a:lnTo>
                    <a:lnTo>
                      <a:pt x="1576648" y="44543"/>
                    </a:lnTo>
                    <a:lnTo>
                      <a:pt x="1567846" y="28436"/>
                    </a:lnTo>
                    <a:close/>
                  </a:path>
                  <a:path w="1639570" h="900430">
                    <a:moveTo>
                      <a:pt x="1623652" y="22351"/>
                    </a:moveTo>
                    <a:lnTo>
                      <a:pt x="1578991" y="22351"/>
                    </a:lnTo>
                    <a:lnTo>
                      <a:pt x="1587753" y="38481"/>
                    </a:lnTo>
                    <a:lnTo>
                      <a:pt x="1576648" y="44543"/>
                    </a:lnTo>
                    <a:lnTo>
                      <a:pt x="1590548" y="69976"/>
                    </a:lnTo>
                    <a:lnTo>
                      <a:pt x="1623652" y="22351"/>
                    </a:lnTo>
                    <a:close/>
                  </a:path>
                  <a:path w="1639570" h="900430">
                    <a:moveTo>
                      <a:pt x="1578991" y="22351"/>
                    </a:moveTo>
                    <a:lnTo>
                      <a:pt x="1567846" y="28436"/>
                    </a:lnTo>
                    <a:lnTo>
                      <a:pt x="1576648" y="44543"/>
                    </a:lnTo>
                    <a:lnTo>
                      <a:pt x="1587753" y="38481"/>
                    </a:lnTo>
                    <a:lnTo>
                      <a:pt x="1578991" y="22351"/>
                    </a:lnTo>
                    <a:close/>
                  </a:path>
                  <a:path w="1639570" h="900430">
                    <a:moveTo>
                      <a:pt x="1639189" y="0"/>
                    </a:moveTo>
                    <a:lnTo>
                      <a:pt x="1553972" y="3048"/>
                    </a:lnTo>
                    <a:lnTo>
                      <a:pt x="1567846" y="28436"/>
                    </a:lnTo>
                    <a:lnTo>
                      <a:pt x="1578991" y="22351"/>
                    </a:lnTo>
                    <a:lnTo>
                      <a:pt x="1623652" y="22351"/>
                    </a:lnTo>
                    <a:lnTo>
                      <a:pt x="1639189" y="0"/>
                    </a:lnTo>
                    <a:close/>
                  </a:path>
                </a:pathLst>
              </a:custGeom>
              <a:solidFill>
                <a:srgbClr val="155F8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0" name="object 10"/>
              <p:cNvPicPr/>
              <p:nvPr/>
            </p:nvPicPr>
            <p:blipFill>
              <a:blip r:embed="rId6"/>
              <a:stretch>
                <a:fillRect/>
              </a:stretch>
            </p:blipFill>
            <p:spPr>
              <a:xfrm>
                <a:off x="4447031" y="4703063"/>
                <a:ext cx="2057400" cy="1648968"/>
              </a:xfrm>
              <a:prstGeom prst="rect">
                <a:avLst/>
              </a:prstGeom>
            </p:spPr>
          </p:pic>
          <p:pic>
            <p:nvPicPr>
              <p:cNvPr id="11" name="object 11"/>
              <p:cNvPicPr/>
              <p:nvPr/>
            </p:nvPicPr>
            <p:blipFill>
              <a:blip r:embed="rId7"/>
              <a:stretch>
                <a:fillRect/>
              </a:stretch>
            </p:blipFill>
            <p:spPr>
              <a:xfrm>
                <a:off x="7333488" y="4648972"/>
                <a:ext cx="2142744" cy="1516359"/>
              </a:xfrm>
              <a:prstGeom prst="rect">
                <a:avLst/>
              </a:prstGeom>
            </p:spPr>
          </p:pic>
          <p:sp>
            <p:nvSpPr>
              <p:cNvPr id="12" name="object 12"/>
              <p:cNvSpPr/>
              <p:nvPr/>
            </p:nvSpPr>
            <p:spPr>
              <a:xfrm>
                <a:off x="5369052" y="3598925"/>
                <a:ext cx="2298700" cy="1470660"/>
              </a:xfrm>
              <a:custGeom>
                <a:avLst/>
                <a:gdLst/>
                <a:ahLst/>
                <a:cxnLst/>
                <a:rect l="l" t="t" r="r" b="b"/>
                <a:pathLst>
                  <a:path w="2298700" h="1470660">
                    <a:moveTo>
                      <a:pt x="76200" y="660527"/>
                    </a:moveTo>
                    <a:lnTo>
                      <a:pt x="47244" y="660527"/>
                    </a:lnTo>
                    <a:lnTo>
                      <a:pt x="47244" y="137922"/>
                    </a:lnTo>
                    <a:lnTo>
                      <a:pt x="28956" y="137922"/>
                    </a:lnTo>
                    <a:lnTo>
                      <a:pt x="28956" y="660527"/>
                    </a:lnTo>
                    <a:lnTo>
                      <a:pt x="0" y="660527"/>
                    </a:lnTo>
                    <a:lnTo>
                      <a:pt x="38100" y="736727"/>
                    </a:lnTo>
                    <a:lnTo>
                      <a:pt x="69850" y="673227"/>
                    </a:lnTo>
                    <a:lnTo>
                      <a:pt x="76200" y="660527"/>
                    </a:lnTo>
                    <a:close/>
                  </a:path>
                  <a:path w="2298700" h="1470660">
                    <a:moveTo>
                      <a:pt x="2298573" y="1470660"/>
                    </a:moveTo>
                    <a:lnTo>
                      <a:pt x="2284336" y="1435735"/>
                    </a:lnTo>
                    <a:lnTo>
                      <a:pt x="2266442" y="1391793"/>
                    </a:lnTo>
                    <a:lnTo>
                      <a:pt x="2247315" y="1413624"/>
                    </a:lnTo>
                    <a:lnTo>
                      <a:pt x="632333" y="0"/>
                    </a:lnTo>
                    <a:lnTo>
                      <a:pt x="620395" y="13716"/>
                    </a:lnTo>
                    <a:lnTo>
                      <a:pt x="2235276" y="1427365"/>
                    </a:lnTo>
                    <a:lnTo>
                      <a:pt x="2216150" y="1449197"/>
                    </a:lnTo>
                    <a:lnTo>
                      <a:pt x="2298573" y="1470660"/>
                    </a:lnTo>
                    <a:close/>
                  </a:path>
                </a:pathLst>
              </a:custGeom>
              <a:solidFill>
                <a:srgbClr val="155F8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3"/>
            <p:cNvSpPr txBox="1"/>
            <p:nvPr/>
          </p:nvSpPr>
          <p:spPr>
            <a:xfrm>
              <a:off x="3527660" y="2271506"/>
              <a:ext cx="1296197"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a:latin typeface="Arial" pitchFamily="34" charset="0"/>
                  <a:cs typeface="Arial" pitchFamily="34" charset="0"/>
                </a:rPr>
                <a:t>Data </a:t>
              </a:r>
              <a:r>
                <a:rPr spc="5">
                  <a:latin typeface="Arial" pitchFamily="34" charset="0"/>
                  <a:cs typeface="Arial" pitchFamily="34" charset="0"/>
                </a:rPr>
                <a:t> </a:t>
              </a:r>
              <a:r>
                <a:rPr>
                  <a:latin typeface="Arial" pitchFamily="34" charset="0"/>
                  <a:cs typeface="Arial" pitchFamily="34" charset="0"/>
                </a:rPr>
                <a:t>collection</a:t>
              </a:r>
            </a:p>
          </p:txBody>
        </p:sp>
        <p:sp>
          <p:nvSpPr>
            <p:cNvPr id="14" name="object 14"/>
            <p:cNvSpPr txBox="1"/>
            <p:nvPr/>
          </p:nvSpPr>
          <p:spPr>
            <a:xfrm>
              <a:off x="10377043" y="1113231"/>
              <a:ext cx="1601851" cy="566822"/>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1800" spc="-5">
                  <a:latin typeface="Arial" pitchFamily="34" charset="0"/>
                  <a:cs typeface="Arial" pitchFamily="34" charset="0"/>
                </a:rPr>
                <a:t>Network </a:t>
              </a:r>
              <a:r>
                <a:rPr sz="1800">
                  <a:latin typeface="Arial" pitchFamily="34" charset="0"/>
                  <a:cs typeface="Arial" pitchFamily="34" charset="0"/>
                </a:rPr>
                <a:t> </a:t>
              </a:r>
              <a:r>
                <a:rPr sz="1800" spc="-5">
                  <a:latin typeface="Arial" pitchFamily="34" charset="0"/>
                  <a:cs typeface="Arial" pitchFamily="34" charset="0"/>
                </a:rPr>
                <a:t>Monitorin</a:t>
              </a:r>
              <a:r>
                <a:rPr sz="1800">
                  <a:latin typeface="Arial" pitchFamily="34" charset="0"/>
                  <a:cs typeface="Arial" pitchFamily="34" charset="0"/>
                </a:rPr>
                <a:t>g</a:t>
              </a:r>
            </a:p>
          </p:txBody>
        </p:sp>
        <p:sp>
          <p:nvSpPr>
            <p:cNvPr id="15" name="object 15"/>
            <p:cNvSpPr txBox="1"/>
            <p:nvPr/>
          </p:nvSpPr>
          <p:spPr>
            <a:xfrm>
              <a:off x="10136583" y="5133033"/>
              <a:ext cx="1808480" cy="57467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a:latin typeface=" Arial"/>
                  <a:cs typeface="Courier New"/>
                </a:rPr>
                <a:t>Communication</a:t>
              </a:r>
              <a:endParaRPr sz="1800">
                <a:latin typeface=" Arial"/>
                <a:cs typeface="Courier New"/>
              </a:endParaRPr>
            </a:p>
            <a:p>
              <a:pPr marL="12700">
                <a:lnSpc>
                  <a:spcPct val="100000"/>
                </a:lnSpc>
                <a:spcBef>
                  <a:spcPts val="5"/>
                </a:spcBef>
              </a:pPr>
              <a:r>
                <a:rPr sz="1800" spc="-5">
                  <a:latin typeface=" Arial"/>
                  <a:cs typeface="Courier New"/>
                </a:rPr>
                <a:t>interface</a:t>
              </a:r>
              <a:endParaRPr sz="1800">
                <a:latin typeface=" Arial"/>
                <a:cs typeface="Courier New"/>
              </a:endParaRPr>
            </a:p>
          </p:txBody>
        </p:sp>
        <p:sp>
          <p:nvSpPr>
            <p:cNvPr id="17" name="object 17"/>
            <p:cNvSpPr txBox="1"/>
            <p:nvPr/>
          </p:nvSpPr>
          <p:spPr>
            <a:xfrm>
              <a:off x="666699" y="4260926"/>
              <a:ext cx="1543101" cy="57467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 dirty="0">
                  <a:latin typeface="Arial" pitchFamily="34" charset="0"/>
                  <a:cs typeface="Arial" pitchFamily="34" charset="0"/>
                </a:rPr>
                <a:t>Network</a:t>
              </a:r>
              <a:endParaRPr sz="1800" dirty="0">
                <a:latin typeface="Arial" pitchFamily="34" charset="0"/>
                <a:cs typeface="Arial" pitchFamily="34" charset="0"/>
              </a:endParaRPr>
            </a:p>
            <a:p>
              <a:pPr marL="12700">
                <a:lnSpc>
                  <a:spcPct val="100000"/>
                </a:lnSpc>
                <a:spcBef>
                  <a:spcPts val="5"/>
                </a:spcBef>
              </a:pPr>
              <a:r>
                <a:rPr sz="1800" spc="-5" dirty="0">
                  <a:latin typeface="Arial" pitchFamily="34" charset="0"/>
                  <a:cs typeface="Arial" pitchFamily="34" charset="0"/>
                </a:rPr>
                <a:t>devices</a:t>
              </a:r>
              <a:endParaRPr sz="1800" dirty="0">
                <a:latin typeface="Arial" pitchFamily="34" charset="0"/>
                <a:cs typeface="Arial" pitchFamily="34" charset="0"/>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
                <a:uFill>
                  <a:solidFill>
                    <a:srgbClr val="000000"/>
                  </a:solidFill>
                </a:uFill>
                <a:latin typeface="Arial" pitchFamily="34" charset="0"/>
                <a:cs typeface="Arial" pitchFamily="34" charset="0"/>
              </a:rPr>
              <a:t>Technologies</a:t>
            </a:r>
          </a:p>
        </p:txBody>
      </p:sp>
      <p:sp>
        <p:nvSpPr>
          <p:cNvPr id="3" name="object 3"/>
          <p:cNvSpPr txBox="1"/>
          <p:nvPr/>
        </p:nvSpPr>
        <p:spPr>
          <a:xfrm>
            <a:off x="1494536" y="1573671"/>
            <a:ext cx="5791835" cy="3197670"/>
          </a:xfrm>
          <a:prstGeom prst="rect">
            <a:avLst/>
          </a:prstGeom>
        </p:spPr>
        <p:txBody>
          <a:bodyPr vert="horz" wrap="square" lIns="0" tIns="984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indent="-228600">
              <a:lnSpc>
                <a:spcPct val="100000"/>
              </a:lnSpc>
              <a:spcBef>
                <a:spcPts val="775"/>
              </a:spcBef>
              <a:buFont typeface="Arial MT"/>
              <a:buChar char="•"/>
              <a:tabLst>
                <a:tab pos="241300" algn="l"/>
              </a:tabLst>
            </a:pPr>
            <a:r>
              <a:rPr sz="2400">
                <a:latin typeface="Arial" pitchFamily="34" charset="0"/>
                <a:cs typeface="Arial" pitchFamily="34" charset="0"/>
              </a:rPr>
              <a:t>Python</a:t>
            </a:r>
          </a:p>
          <a:p>
            <a:pPr marL="241300" indent="-228600">
              <a:lnSpc>
                <a:spcPct val="100000"/>
              </a:lnSpc>
              <a:spcBef>
                <a:spcPts val="675"/>
              </a:spcBef>
              <a:buFont typeface="Arial MT"/>
              <a:buChar char="•"/>
              <a:tabLst>
                <a:tab pos="241300" algn="l"/>
              </a:tabLst>
            </a:pPr>
            <a:r>
              <a:rPr sz="2400" spc="-5">
                <a:latin typeface="Arial" pitchFamily="34" charset="0"/>
                <a:cs typeface="Arial" pitchFamily="34" charset="0"/>
              </a:rPr>
              <a:t>Libcap/</a:t>
            </a:r>
            <a:r>
              <a:rPr sz="2400" spc="-70">
                <a:latin typeface="Arial" pitchFamily="34" charset="0"/>
                <a:cs typeface="Arial" pitchFamily="34" charset="0"/>
              </a:rPr>
              <a:t> </a:t>
            </a:r>
            <a:r>
              <a:rPr sz="2400" spc="-5">
                <a:latin typeface="Arial" pitchFamily="34" charset="0"/>
                <a:cs typeface="Arial" pitchFamily="34" charset="0"/>
              </a:rPr>
              <a:t>winpcap</a:t>
            </a:r>
            <a:r>
              <a:rPr sz="2400" spc="-45">
                <a:latin typeface="Arial" pitchFamily="34" charset="0"/>
                <a:cs typeface="Arial" pitchFamily="34" charset="0"/>
              </a:rPr>
              <a:t> </a:t>
            </a:r>
            <a:r>
              <a:rPr sz="2400">
                <a:latin typeface="Arial" pitchFamily="34" charset="0"/>
                <a:cs typeface="Arial" pitchFamily="34" charset="0"/>
              </a:rPr>
              <a:t>on</a:t>
            </a:r>
            <a:r>
              <a:rPr sz="2400" spc="-45">
                <a:latin typeface="Arial" pitchFamily="34" charset="0"/>
                <a:cs typeface="Arial" pitchFamily="34" charset="0"/>
              </a:rPr>
              <a:t> </a:t>
            </a:r>
            <a:r>
              <a:rPr sz="2400" spc="-5">
                <a:latin typeface="Arial" pitchFamily="34" charset="0"/>
                <a:cs typeface="Arial" pitchFamily="34" charset="0"/>
              </a:rPr>
              <a:t>windows</a:t>
            </a:r>
            <a:endParaRPr sz="2400">
              <a:latin typeface="Arial" pitchFamily="34" charset="0"/>
              <a:cs typeface="Arial" pitchFamily="34" charset="0"/>
            </a:endParaRPr>
          </a:p>
          <a:p>
            <a:pPr marL="241300" indent="-228600">
              <a:lnSpc>
                <a:spcPct val="100000"/>
              </a:lnSpc>
              <a:spcBef>
                <a:spcPts val="675"/>
              </a:spcBef>
              <a:buFont typeface="Arial MT"/>
              <a:buChar char="•"/>
              <a:tabLst>
                <a:tab pos="241300" algn="l"/>
              </a:tabLst>
            </a:pPr>
            <a:r>
              <a:rPr sz="2400" spc="-5">
                <a:latin typeface="Arial" pitchFamily="34" charset="0"/>
                <a:cs typeface="Arial" pitchFamily="34" charset="0"/>
              </a:rPr>
              <a:t>Wireshark</a:t>
            </a:r>
            <a:endParaRPr sz="2400">
              <a:latin typeface="Arial" pitchFamily="34" charset="0"/>
              <a:cs typeface="Arial" pitchFamily="34" charset="0"/>
            </a:endParaRPr>
          </a:p>
          <a:p>
            <a:pPr marL="241300" indent="-228600">
              <a:lnSpc>
                <a:spcPct val="100000"/>
              </a:lnSpc>
              <a:spcBef>
                <a:spcPts val="645"/>
              </a:spcBef>
              <a:buFont typeface="Arial MT"/>
              <a:buChar char="•"/>
              <a:tabLst>
                <a:tab pos="241300" algn="l"/>
              </a:tabLst>
            </a:pPr>
            <a:r>
              <a:rPr sz="2400" err="1">
                <a:latin typeface="Arial" pitchFamily="34" charset="0"/>
                <a:cs typeface="Arial" pitchFamily="34" charset="0"/>
              </a:rPr>
              <a:t>OpenDaylight</a:t>
            </a:r>
            <a:endParaRPr lang="en-US" sz="2400">
              <a:latin typeface="Arial" pitchFamily="34" charset="0"/>
              <a:cs typeface="Arial" pitchFamily="34" charset="0"/>
            </a:endParaRPr>
          </a:p>
          <a:p>
            <a:pPr marL="241300" indent="-228600">
              <a:lnSpc>
                <a:spcPct val="100000"/>
              </a:lnSpc>
              <a:spcBef>
                <a:spcPts val="645"/>
              </a:spcBef>
              <a:buFont typeface="Arial MT"/>
              <a:buChar char="•"/>
              <a:tabLst>
                <a:tab pos="241300" algn="l"/>
              </a:tabLst>
            </a:pPr>
            <a:r>
              <a:rPr lang="en-US" sz="2400">
                <a:latin typeface="Arial" pitchFamily="34" charset="0"/>
                <a:cs typeface="Arial" pitchFamily="34" charset="0"/>
              </a:rPr>
              <a:t>Windows</a:t>
            </a:r>
            <a:endParaRPr sz="2400">
              <a:latin typeface="Arial" pitchFamily="34" charset="0"/>
              <a:cs typeface="Arial" pitchFamily="34" charset="0"/>
            </a:endParaRPr>
          </a:p>
          <a:p>
            <a:pPr marL="241300" indent="-228600">
              <a:lnSpc>
                <a:spcPct val="100000"/>
              </a:lnSpc>
              <a:spcBef>
                <a:spcPts val="675"/>
              </a:spcBef>
              <a:buFont typeface="Arial MT"/>
              <a:buChar char="•"/>
              <a:tabLst>
                <a:tab pos="241300" algn="l"/>
              </a:tabLst>
            </a:pPr>
            <a:r>
              <a:rPr sz="2400">
                <a:latin typeface="Arial" pitchFamily="34" charset="0"/>
                <a:cs typeface="Arial" pitchFamily="34" charset="0"/>
              </a:rPr>
              <a:t>TLS/SSL</a:t>
            </a:r>
          </a:p>
          <a:p>
            <a:pPr marL="241300" indent="-228600">
              <a:lnSpc>
                <a:spcPct val="100000"/>
              </a:lnSpc>
              <a:spcBef>
                <a:spcPts val="675"/>
              </a:spcBef>
              <a:buFont typeface="Arial MT"/>
              <a:buChar char="•"/>
              <a:tabLst>
                <a:tab pos="241300" algn="l"/>
              </a:tabLst>
            </a:pPr>
            <a:r>
              <a:rPr sz="2400">
                <a:latin typeface="Arial" pitchFamily="34" charset="0"/>
                <a:cs typeface="Arial" pitchFamily="34" charset="0"/>
              </a:rPr>
              <a:t>OpenFlow,</a:t>
            </a:r>
            <a:r>
              <a:rPr sz="2400" spc="-80">
                <a:latin typeface="Arial" pitchFamily="34" charset="0"/>
                <a:cs typeface="Arial" pitchFamily="34" charset="0"/>
              </a:rPr>
              <a:t> </a:t>
            </a:r>
            <a:r>
              <a:rPr sz="2400">
                <a:latin typeface="Arial" pitchFamily="34" charset="0"/>
                <a:cs typeface="Arial" pitchFamily="34" charset="0"/>
              </a:rPr>
              <a:t>REST</a:t>
            </a:r>
            <a:r>
              <a:rPr sz="2400" spc="-55">
                <a:latin typeface="Arial" pitchFamily="34" charset="0"/>
                <a:cs typeface="Arial" pitchFamily="34" charset="0"/>
              </a:rPr>
              <a:t> </a:t>
            </a:r>
            <a:r>
              <a:rPr sz="2400">
                <a:latin typeface="Arial" pitchFamily="34" charset="0"/>
                <a:cs typeface="Arial" pitchFamily="34" charset="0"/>
              </a:rPr>
              <a:t>APIs</a:t>
            </a:r>
          </a:p>
        </p:txBody>
      </p:sp>
      <p:pic>
        <p:nvPicPr>
          <p:cNvPr id="4" name="object 4"/>
          <p:cNvPicPr/>
          <p:nvPr/>
        </p:nvPicPr>
        <p:blipFill>
          <a:blip r:embed="rId2"/>
          <a:stretch>
            <a:fillRect/>
          </a:stretch>
        </p:blipFill>
        <p:spPr>
          <a:xfrm>
            <a:off x="8173522" y="1525375"/>
            <a:ext cx="1017870" cy="1027472"/>
          </a:xfrm>
          <a:prstGeom prst="rect">
            <a:avLst/>
          </a:prstGeom>
        </p:spPr>
      </p:pic>
      <p:pic>
        <p:nvPicPr>
          <p:cNvPr id="5" name="object 5"/>
          <p:cNvPicPr/>
          <p:nvPr/>
        </p:nvPicPr>
        <p:blipFill>
          <a:blip r:embed="rId3"/>
          <a:stretch>
            <a:fillRect/>
          </a:stretch>
        </p:blipFill>
        <p:spPr>
          <a:xfrm>
            <a:off x="9086088" y="3300949"/>
            <a:ext cx="1691640" cy="1139657"/>
          </a:xfrm>
          <a:prstGeom prst="rect">
            <a:avLst/>
          </a:prstGeom>
        </p:spPr>
      </p:pic>
      <p:pic>
        <p:nvPicPr>
          <p:cNvPr id="8" name="object 8"/>
          <p:cNvPicPr/>
          <p:nvPr/>
        </p:nvPicPr>
        <p:blipFill>
          <a:blip r:embed="rId4"/>
          <a:stretch>
            <a:fillRect/>
          </a:stretch>
        </p:blipFill>
        <p:spPr>
          <a:xfrm>
            <a:off x="2660904" y="6202892"/>
            <a:ext cx="6870192" cy="493776"/>
          </a:xfrm>
          <a:prstGeom prst="rect">
            <a:avLst/>
          </a:prstGeom>
        </p:spPr>
      </p:pic>
      <p:pic>
        <p:nvPicPr>
          <p:cNvPr id="9" name="Picture 8">
            <a:extLst>
              <a:ext uri="{FF2B5EF4-FFF2-40B4-BE49-F238E27FC236}">
                <a16:creationId xmlns:a16="http://schemas.microsoft.com/office/drawing/2014/main" id="{7AED2F50-8D14-7584-BD1D-965528EB63A9}"/>
              </a:ext>
            </a:extLst>
          </p:cNvPr>
          <p:cNvPicPr>
            <a:picLocks noChangeAspect="1"/>
          </p:cNvPicPr>
          <p:nvPr/>
        </p:nvPicPr>
        <p:blipFill>
          <a:blip r:embed="rId5"/>
          <a:stretch>
            <a:fillRect/>
          </a:stretch>
        </p:blipFill>
        <p:spPr>
          <a:xfrm>
            <a:off x="6568088" y="2709274"/>
            <a:ext cx="2347163" cy="1560711"/>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265" rIns="0" bIns="0" rtlCol="0">
            <a:spAutoFit/>
          </a:bodyPr>
          <a:lstStyle/>
          <a:p>
            <a:pPr marL="12700" marR="5080">
              <a:lnSpc>
                <a:spcPts val="4750"/>
              </a:lnSpc>
              <a:spcBef>
                <a:spcPts val="695"/>
              </a:spcBef>
            </a:pPr>
            <a:r>
              <a:rPr spc="-5">
                <a:latin typeface="Arial" pitchFamily="34" charset="0"/>
                <a:cs typeface="Arial" pitchFamily="34" charset="0"/>
              </a:rPr>
              <a:t>Requirements</a:t>
            </a:r>
          </a:p>
        </p:txBody>
      </p:sp>
      <p:sp>
        <p:nvSpPr>
          <p:cNvPr id="3" name="object 3"/>
          <p:cNvSpPr txBox="1"/>
          <p:nvPr/>
        </p:nvSpPr>
        <p:spPr>
          <a:xfrm>
            <a:off x="1064890" y="1473042"/>
            <a:ext cx="2346325" cy="4838504"/>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sz="2000" b="1" spc="-70" dirty="0">
                <a:latin typeface="Arial"/>
                <a:cs typeface="Arial"/>
              </a:rPr>
              <a:t>System</a:t>
            </a:r>
            <a:endParaRPr sz="2000" dirty="0">
              <a:latin typeface="Arial"/>
              <a:cs typeface="Arial"/>
            </a:endParaRPr>
          </a:p>
          <a:p>
            <a:pPr marL="553720" indent="-287655">
              <a:lnSpc>
                <a:spcPct val="100000"/>
              </a:lnSpc>
              <a:spcBef>
                <a:spcPts val="1900"/>
              </a:spcBef>
              <a:buFont typeface="Wingdings"/>
              <a:buChar char=""/>
              <a:tabLst>
                <a:tab pos="554355" algn="l"/>
              </a:tabLst>
            </a:pPr>
            <a:r>
              <a:rPr sz="1800" spc="-5" dirty="0">
                <a:latin typeface="Arial" pitchFamily="34" charset="0"/>
                <a:cs typeface="Arial" pitchFamily="34" charset="0"/>
              </a:rPr>
              <a:t>16GB</a:t>
            </a:r>
            <a:r>
              <a:rPr sz="1800" spc="-85" dirty="0">
                <a:latin typeface="Arial" pitchFamily="34" charset="0"/>
                <a:cs typeface="Arial" pitchFamily="34" charset="0"/>
              </a:rPr>
              <a:t> </a:t>
            </a:r>
            <a:r>
              <a:rPr sz="1800" spc="-5" dirty="0">
                <a:latin typeface="Arial" pitchFamily="34" charset="0"/>
                <a:cs typeface="Arial" pitchFamily="34" charset="0"/>
              </a:rPr>
              <a:t>RAM</a:t>
            </a:r>
            <a:endParaRPr sz="1800" dirty="0">
              <a:latin typeface="Arial" pitchFamily="34" charset="0"/>
              <a:cs typeface="Arial" pitchFamily="34" charset="0"/>
            </a:endParaRPr>
          </a:p>
          <a:p>
            <a:pPr marL="553720" indent="-287655">
              <a:lnSpc>
                <a:spcPct val="100000"/>
              </a:lnSpc>
              <a:buFont typeface="Wingdings"/>
              <a:buChar char=""/>
              <a:tabLst>
                <a:tab pos="554355" algn="l"/>
                <a:tab pos="1099185" algn="l"/>
              </a:tabLst>
            </a:pPr>
            <a:r>
              <a:rPr lang="en-US" sz="1800" spc="-5" dirty="0">
                <a:latin typeface="Arial" pitchFamily="34" charset="0"/>
                <a:cs typeface="Arial" pitchFamily="34" charset="0"/>
              </a:rPr>
              <a:t>I</a:t>
            </a:r>
            <a:r>
              <a:rPr sz="1800" dirty="0">
                <a:latin typeface="Arial" pitchFamily="34" charset="0"/>
                <a:cs typeface="Arial" pitchFamily="34" charset="0"/>
              </a:rPr>
              <a:t>5</a:t>
            </a:r>
            <a:r>
              <a:rPr lang="en-US" sz="1800" dirty="0">
                <a:latin typeface="Arial" pitchFamily="34" charset="0"/>
                <a:cs typeface="Arial" pitchFamily="34" charset="0"/>
              </a:rPr>
              <a:t> </a:t>
            </a:r>
            <a:r>
              <a:rPr sz="1800" spc="-5" dirty="0">
                <a:latin typeface="Arial" pitchFamily="34" charset="0"/>
                <a:cs typeface="Arial" pitchFamily="34" charset="0"/>
              </a:rPr>
              <a:t>(minimum)</a:t>
            </a:r>
            <a:endParaRPr sz="1800" dirty="0">
              <a:latin typeface="Arial" pitchFamily="34" charset="0"/>
              <a:cs typeface="Arial" pitchFamily="34" charset="0"/>
            </a:endParaRPr>
          </a:p>
          <a:p>
            <a:pPr marL="553720" indent="-287655">
              <a:lnSpc>
                <a:spcPct val="100000"/>
              </a:lnSpc>
              <a:buFont typeface="Wingdings"/>
              <a:buChar char=""/>
              <a:tabLst>
                <a:tab pos="554355" algn="l"/>
              </a:tabLst>
            </a:pPr>
            <a:r>
              <a:rPr sz="1800" spc="-5" dirty="0">
                <a:latin typeface="Arial" pitchFamily="34" charset="0"/>
                <a:cs typeface="Arial" pitchFamily="34" charset="0"/>
              </a:rPr>
              <a:t>Network</a:t>
            </a:r>
            <a:r>
              <a:rPr sz="1800" spc="-110" dirty="0">
                <a:latin typeface="Arial" pitchFamily="34" charset="0"/>
                <a:cs typeface="Arial" pitchFamily="34" charset="0"/>
              </a:rPr>
              <a:t> </a:t>
            </a:r>
            <a:r>
              <a:rPr sz="1800" spc="-5" dirty="0">
                <a:latin typeface="Arial" pitchFamily="34" charset="0"/>
                <a:cs typeface="Arial" pitchFamily="34" charset="0"/>
              </a:rPr>
              <a:t>port</a:t>
            </a:r>
            <a:endParaRPr sz="1800" dirty="0">
              <a:latin typeface="Arial" pitchFamily="34" charset="0"/>
              <a:cs typeface="Arial" pitchFamily="34" charset="0"/>
            </a:endParaRPr>
          </a:p>
          <a:p>
            <a:pPr marL="553720">
              <a:lnSpc>
                <a:spcPct val="100000"/>
              </a:lnSpc>
            </a:pPr>
            <a:r>
              <a:rPr sz="1800" spc="-5" dirty="0">
                <a:latin typeface="Arial" pitchFamily="34" charset="0"/>
                <a:cs typeface="Arial" pitchFamily="34" charset="0"/>
              </a:rPr>
              <a:t>(RJ45)</a:t>
            </a:r>
            <a:endParaRPr sz="1800" dirty="0">
              <a:latin typeface="Arial" pitchFamily="34" charset="0"/>
              <a:cs typeface="Arial" pitchFamily="34" charset="0"/>
            </a:endParaRPr>
          </a:p>
          <a:p>
            <a:pPr marL="553720" indent="-287655">
              <a:lnSpc>
                <a:spcPct val="100000"/>
              </a:lnSpc>
              <a:spcBef>
                <a:spcPts val="5"/>
              </a:spcBef>
              <a:buFont typeface="Wingdings"/>
              <a:buChar char=""/>
              <a:tabLst>
                <a:tab pos="554355" algn="l"/>
              </a:tabLst>
            </a:pPr>
            <a:r>
              <a:rPr sz="1800" spc="-5" dirty="0">
                <a:latin typeface="Arial" pitchFamily="34" charset="0"/>
                <a:cs typeface="Arial" pitchFamily="34" charset="0"/>
              </a:rPr>
              <a:t>SSD</a:t>
            </a:r>
            <a:r>
              <a:rPr sz="1800" spc="-65" dirty="0">
                <a:latin typeface="Arial" pitchFamily="34" charset="0"/>
                <a:cs typeface="Arial" pitchFamily="34" charset="0"/>
              </a:rPr>
              <a:t> </a:t>
            </a:r>
            <a:r>
              <a:rPr sz="1800" dirty="0">
                <a:latin typeface="Arial" pitchFamily="34" charset="0"/>
                <a:cs typeface="Arial" pitchFamily="34" charset="0"/>
              </a:rPr>
              <a:t>–</a:t>
            </a:r>
            <a:r>
              <a:rPr sz="1800" spc="-35" dirty="0">
                <a:latin typeface="Arial" pitchFamily="34" charset="0"/>
                <a:cs typeface="Arial" pitchFamily="34" charset="0"/>
              </a:rPr>
              <a:t> </a:t>
            </a:r>
            <a:r>
              <a:rPr sz="1800" spc="-5" dirty="0">
                <a:latin typeface="Arial" pitchFamily="34" charset="0"/>
                <a:cs typeface="Arial" pitchFamily="34" charset="0"/>
              </a:rPr>
              <a:t>128GB</a:t>
            </a:r>
            <a:endParaRPr sz="1800" dirty="0">
              <a:latin typeface="Arial" pitchFamily="34" charset="0"/>
              <a:cs typeface="Arial" pitchFamily="34" charset="0"/>
            </a:endParaRPr>
          </a:p>
          <a:p>
            <a:pPr marL="553720" indent="-287655">
              <a:lnSpc>
                <a:spcPct val="100000"/>
              </a:lnSpc>
              <a:buFont typeface="Wingdings"/>
              <a:buChar char=""/>
              <a:tabLst>
                <a:tab pos="554355" algn="l"/>
              </a:tabLst>
            </a:pPr>
            <a:r>
              <a:rPr sz="1800" spc="-5" dirty="0">
                <a:latin typeface="Arial" pitchFamily="34" charset="0"/>
                <a:cs typeface="Arial" pitchFamily="34" charset="0"/>
              </a:rPr>
              <a:t>Windows</a:t>
            </a:r>
            <a:r>
              <a:rPr sz="1800" spc="-105" dirty="0">
                <a:latin typeface="Arial" pitchFamily="34" charset="0"/>
                <a:cs typeface="Arial" pitchFamily="34" charset="0"/>
              </a:rPr>
              <a:t> </a:t>
            </a:r>
            <a:r>
              <a:rPr sz="1800" spc="-5" dirty="0">
                <a:latin typeface="Arial" pitchFamily="34" charset="0"/>
                <a:cs typeface="Arial" pitchFamily="34" charset="0"/>
              </a:rPr>
              <a:t>10</a:t>
            </a:r>
            <a:endParaRPr sz="1800" dirty="0">
              <a:latin typeface="Arial" pitchFamily="34" charset="0"/>
              <a:cs typeface="Arial" pitchFamily="34" charset="0"/>
            </a:endParaRPr>
          </a:p>
          <a:p>
            <a:pPr marL="259079">
              <a:lnSpc>
                <a:spcPct val="100000"/>
              </a:lnSpc>
              <a:spcBef>
                <a:spcPts val="1280"/>
              </a:spcBef>
            </a:pPr>
            <a:r>
              <a:rPr sz="2000" b="1" spc="-75" dirty="0">
                <a:latin typeface="Arial"/>
                <a:cs typeface="Arial"/>
              </a:rPr>
              <a:t>Non-Functional</a:t>
            </a:r>
            <a:endParaRPr sz="2000" dirty="0">
              <a:latin typeface="Arial"/>
              <a:cs typeface="Arial"/>
            </a:endParaRPr>
          </a:p>
          <a:p>
            <a:pPr marL="358140" indent="-287020">
              <a:lnSpc>
                <a:spcPct val="100000"/>
              </a:lnSpc>
              <a:spcBef>
                <a:spcPts val="1165"/>
              </a:spcBef>
              <a:buFont typeface="Wingdings"/>
              <a:buChar char=""/>
              <a:tabLst>
                <a:tab pos="358775" algn="l"/>
              </a:tabLst>
            </a:pPr>
            <a:r>
              <a:rPr sz="1800" dirty="0">
                <a:latin typeface="Arial" pitchFamily="34" charset="0"/>
                <a:cs typeface="Arial" pitchFamily="34" charset="0"/>
              </a:rPr>
              <a:t>Performance</a:t>
            </a:r>
          </a:p>
          <a:p>
            <a:pPr>
              <a:lnSpc>
                <a:spcPct val="100000"/>
              </a:lnSpc>
              <a:spcBef>
                <a:spcPts val="10"/>
              </a:spcBef>
              <a:buFont typeface="Wingdings"/>
              <a:buChar char=""/>
            </a:pPr>
            <a:endParaRPr sz="1900" dirty="0">
              <a:latin typeface="Arial" pitchFamily="34" charset="0"/>
              <a:cs typeface="Arial" pitchFamily="34" charset="0"/>
            </a:endParaRPr>
          </a:p>
          <a:p>
            <a:pPr marL="358140" indent="-287020">
              <a:lnSpc>
                <a:spcPct val="100000"/>
              </a:lnSpc>
              <a:buFont typeface="Wingdings"/>
              <a:buChar char=""/>
              <a:tabLst>
                <a:tab pos="358775" algn="l"/>
              </a:tabLst>
            </a:pPr>
            <a:r>
              <a:rPr sz="1800" dirty="0">
                <a:latin typeface="Arial" pitchFamily="34" charset="0"/>
                <a:cs typeface="Arial" pitchFamily="34" charset="0"/>
              </a:rPr>
              <a:t>Scalability</a:t>
            </a:r>
          </a:p>
          <a:p>
            <a:pPr>
              <a:lnSpc>
                <a:spcPct val="100000"/>
              </a:lnSpc>
              <a:spcBef>
                <a:spcPts val="10"/>
              </a:spcBef>
              <a:buFont typeface="Wingdings"/>
              <a:buChar char=""/>
            </a:pPr>
            <a:endParaRPr sz="1900" dirty="0">
              <a:latin typeface="Arial" pitchFamily="34" charset="0"/>
              <a:cs typeface="Arial" pitchFamily="34" charset="0"/>
            </a:endParaRPr>
          </a:p>
          <a:p>
            <a:pPr marL="358140" indent="-287020">
              <a:lnSpc>
                <a:spcPct val="100000"/>
              </a:lnSpc>
              <a:buFont typeface="Wingdings"/>
              <a:buChar char=""/>
              <a:tabLst>
                <a:tab pos="358775" algn="l"/>
              </a:tabLst>
            </a:pPr>
            <a:r>
              <a:rPr sz="1800" dirty="0">
                <a:latin typeface="Arial" pitchFamily="34" charset="0"/>
                <a:cs typeface="Arial" pitchFamily="34" charset="0"/>
              </a:rPr>
              <a:t>Availability</a:t>
            </a:r>
          </a:p>
          <a:p>
            <a:pPr>
              <a:lnSpc>
                <a:spcPct val="100000"/>
              </a:lnSpc>
              <a:spcBef>
                <a:spcPts val="10"/>
              </a:spcBef>
              <a:buFont typeface="Wingdings"/>
              <a:buChar char=""/>
            </a:pPr>
            <a:endParaRPr sz="1900" dirty="0">
              <a:latin typeface="Arial" pitchFamily="34" charset="0"/>
              <a:cs typeface="Arial" pitchFamily="34" charset="0"/>
            </a:endParaRPr>
          </a:p>
          <a:p>
            <a:pPr marL="358140" indent="-287020">
              <a:lnSpc>
                <a:spcPct val="100000"/>
              </a:lnSpc>
              <a:buFont typeface="Wingdings"/>
              <a:buChar char=""/>
              <a:tabLst>
                <a:tab pos="358775" algn="l"/>
              </a:tabLst>
            </a:pPr>
            <a:r>
              <a:rPr sz="1800" dirty="0">
                <a:latin typeface="Arial" pitchFamily="34" charset="0"/>
                <a:cs typeface="Arial" pitchFamily="34" charset="0"/>
              </a:rPr>
              <a:t>Security</a:t>
            </a:r>
          </a:p>
        </p:txBody>
      </p:sp>
      <p:grpSp>
        <p:nvGrpSpPr>
          <p:cNvPr id="4" name="object 4"/>
          <p:cNvGrpSpPr/>
          <p:nvPr/>
        </p:nvGrpSpPr>
        <p:grpSpPr>
          <a:xfrm>
            <a:off x="2432304" y="272922"/>
            <a:ext cx="8907145" cy="6585584"/>
            <a:chOff x="2432304" y="272922"/>
            <a:chExt cx="8907145" cy="6585584"/>
          </a:xfrm>
        </p:grpSpPr>
        <p:pic>
          <p:nvPicPr>
            <p:cNvPr id="5" name="object 5"/>
            <p:cNvPicPr/>
            <p:nvPr/>
          </p:nvPicPr>
          <p:blipFill>
            <a:blip r:embed="rId2"/>
            <a:stretch>
              <a:fillRect/>
            </a:stretch>
          </p:blipFill>
          <p:spPr>
            <a:xfrm>
              <a:off x="8516112" y="981456"/>
              <a:ext cx="1572767" cy="1798320"/>
            </a:xfrm>
            <a:prstGeom prst="rect">
              <a:avLst/>
            </a:prstGeom>
          </p:spPr>
        </p:pic>
        <p:sp>
          <p:nvSpPr>
            <p:cNvPr id="6" name="object 6"/>
            <p:cNvSpPr/>
            <p:nvPr/>
          </p:nvSpPr>
          <p:spPr>
            <a:xfrm>
              <a:off x="8506968" y="970914"/>
              <a:ext cx="1591310" cy="1819910"/>
            </a:xfrm>
            <a:custGeom>
              <a:avLst/>
              <a:gdLst/>
              <a:ahLst/>
              <a:cxnLst/>
              <a:rect l="l" t="t" r="r" b="b"/>
              <a:pathLst>
                <a:path w="1591309" h="1819910">
                  <a:moveTo>
                    <a:pt x="779399" y="0"/>
                  </a:moveTo>
                  <a:lnTo>
                    <a:pt x="1588770" y="458850"/>
                  </a:lnTo>
                  <a:lnTo>
                    <a:pt x="1591055" y="1365631"/>
                  </a:lnTo>
                  <a:lnTo>
                    <a:pt x="807720" y="1819656"/>
                  </a:lnTo>
                  <a:lnTo>
                    <a:pt x="7620" y="1370457"/>
                  </a:lnTo>
                  <a:lnTo>
                    <a:pt x="0" y="457708"/>
                  </a:lnTo>
                  <a:lnTo>
                    <a:pt x="779399"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7" name="object 7"/>
            <p:cNvPicPr/>
            <p:nvPr/>
          </p:nvPicPr>
          <p:blipFill>
            <a:blip r:embed="rId3"/>
            <a:stretch>
              <a:fillRect/>
            </a:stretch>
          </p:blipFill>
          <p:spPr>
            <a:xfrm>
              <a:off x="9750551" y="292607"/>
              <a:ext cx="1569720" cy="1798320"/>
            </a:xfrm>
            <a:prstGeom prst="rect">
              <a:avLst/>
            </a:prstGeom>
          </p:spPr>
        </p:pic>
        <p:sp>
          <p:nvSpPr>
            <p:cNvPr id="8" name="object 8"/>
            <p:cNvSpPr/>
            <p:nvPr/>
          </p:nvSpPr>
          <p:spPr>
            <a:xfrm>
              <a:off x="9741408" y="282066"/>
              <a:ext cx="1588770" cy="1819910"/>
            </a:xfrm>
            <a:custGeom>
              <a:avLst/>
              <a:gdLst/>
              <a:ahLst/>
              <a:cxnLst/>
              <a:rect l="l" t="t" r="r" b="b"/>
              <a:pathLst>
                <a:path w="1588770" h="1819910">
                  <a:moveTo>
                    <a:pt x="777748" y="0"/>
                  </a:moveTo>
                  <a:lnTo>
                    <a:pt x="1585468" y="458850"/>
                  </a:lnTo>
                  <a:lnTo>
                    <a:pt x="1588389" y="1365630"/>
                  </a:lnTo>
                  <a:lnTo>
                    <a:pt x="806196" y="1819655"/>
                  </a:lnTo>
                  <a:lnTo>
                    <a:pt x="7620" y="1370456"/>
                  </a:lnTo>
                  <a:lnTo>
                    <a:pt x="0" y="457834"/>
                  </a:lnTo>
                  <a:lnTo>
                    <a:pt x="777748"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9" name="object 9"/>
            <p:cNvPicPr/>
            <p:nvPr/>
          </p:nvPicPr>
          <p:blipFill>
            <a:blip r:embed="rId4"/>
            <a:stretch>
              <a:fillRect/>
            </a:stretch>
          </p:blipFill>
          <p:spPr>
            <a:xfrm>
              <a:off x="9750551" y="1728215"/>
              <a:ext cx="1569720" cy="1795272"/>
            </a:xfrm>
            <a:prstGeom prst="rect">
              <a:avLst/>
            </a:prstGeom>
          </p:spPr>
        </p:pic>
        <p:sp>
          <p:nvSpPr>
            <p:cNvPr id="10" name="object 10"/>
            <p:cNvSpPr/>
            <p:nvPr/>
          </p:nvSpPr>
          <p:spPr>
            <a:xfrm>
              <a:off x="9741408" y="1717675"/>
              <a:ext cx="1588770" cy="1816735"/>
            </a:xfrm>
            <a:custGeom>
              <a:avLst/>
              <a:gdLst/>
              <a:ahLst/>
              <a:cxnLst/>
              <a:rect l="l" t="t" r="r" b="b"/>
              <a:pathLst>
                <a:path w="1588770" h="1816735">
                  <a:moveTo>
                    <a:pt x="777748" y="0"/>
                  </a:moveTo>
                  <a:lnTo>
                    <a:pt x="1585468" y="458088"/>
                  </a:lnTo>
                  <a:lnTo>
                    <a:pt x="1588389" y="1363217"/>
                  </a:lnTo>
                  <a:lnTo>
                    <a:pt x="806196" y="1816480"/>
                  </a:lnTo>
                  <a:lnTo>
                    <a:pt x="7620" y="1368044"/>
                  </a:lnTo>
                  <a:lnTo>
                    <a:pt x="0" y="456946"/>
                  </a:lnTo>
                  <a:lnTo>
                    <a:pt x="777748" y="0"/>
                  </a:lnTo>
                  <a:close/>
                </a:path>
              </a:pathLst>
            </a:custGeom>
            <a:ln w="18287">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1" name="object 11"/>
            <p:cNvPicPr/>
            <p:nvPr/>
          </p:nvPicPr>
          <p:blipFill>
            <a:blip r:embed="rId5"/>
            <a:stretch>
              <a:fillRect/>
            </a:stretch>
          </p:blipFill>
          <p:spPr>
            <a:xfrm>
              <a:off x="7610856" y="3968495"/>
              <a:ext cx="1572768" cy="1795272"/>
            </a:xfrm>
            <a:prstGeom prst="rect">
              <a:avLst/>
            </a:prstGeom>
          </p:spPr>
        </p:pic>
        <p:sp>
          <p:nvSpPr>
            <p:cNvPr id="12" name="object 12"/>
            <p:cNvSpPr/>
            <p:nvPr/>
          </p:nvSpPr>
          <p:spPr>
            <a:xfrm>
              <a:off x="7601712" y="3957955"/>
              <a:ext cx="1591310" cy="1816735"/>
            </a:xfrm>
            <a:custGeom>
              <a:avLst/>
              <a:gdLst/>
              <a:ahLst/>
              <a:cxnLst/>
              <a:rect l="l" t="t" r="r" b="b"/>
              <a:pathLst>
                <a:path w="1591309" h="1816735">
                  <a:moveTo>
                    <a:pt x="779399" y="0"/>
                  </a:moveTo>
                  <a:lnTo>
                    <a:pt x="1588770" y="458089"/>
                  </a:lnTo>
                  <a:lnTo>
                    <a:pt x="1591056" y="1363218"/>
                  </a:lnTo>
                  <a:lnTo>
                    <a:pt x="807720" y="1816531"/>
                  </a:lnTo>
                  <a:lnTo>
                    <a:pt x="7620" y="1368044"/>
                  </a:lnTo>
                  <a:lnTo>
                    <a:pt x="0" y="456946"/>
                  </a:lnTo>
                  <a:lnTo>
                    <a:pt x="779399"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3" name="object 13"/>
            <p:cNvPicPr/>
            <p:nvPr/>
          </p:nvPicPr>
          <p:blipFill>
            <a:blip r:embed="rId4"/>
            <a:stretch>
              <a:fillRect/>
            </a:stretch>
          </p:blipFill>
          <p:spPr>
            <a:xfrm>
              <a:off x="8848344" y="3240024"/>
              <a:ext cx="1569720" cy="1795271"/>
            </a:xfrm>
            <a:prstGeom prst="rect">
              <a:avLst/>
            </a:prstGeom>
          </p:spPr>
        </p:pic>
        <p:sp>
          <p:nvSpPr>
            <p:cNvPr id="14" name="object 14"/>
            <p:cNvSpPr/>
            <p:nvPr/>
          </p:nvSpPr>
          <p:spPr>
            <a:xfrm>
              <a:off x="8839200" y="3229483"/>
              <a:ext cx="1588770" cy="1816735"/>
            </a:xfrm>
            <a:custGeom>
              <a:avLst/>
              <a:gdLst/>
              <a:ahLst/>
              <a:cxnLst/>
              <a:rect l="l" t="t" r="r" b="b"/>
              <a:pathLst>
                <a:path w="1588770" h="1816735">
                  <a:moveTo>
                    <a:pt x="777748" y="0"/>
                  </a:moveTo>
                  <a:lnTo>
                    <a:pt x="1585468" y="458088"/>
                  </a:lnTo>
                  <a:lnTo>
                    <a:pt x="1588389" y="1363217"/>
                  </a:lnTo>
                  <a:lnTo>
                    <a:pt x="806196" y="1816480"/>
                  </a:lnTo>
                  <a:lnTo>
                    <a:pt x="7620" y="1368043"/>
                  </a:lnTo>
                  <a:lnTo>
                    <a:pt x="0" y="456945"/>
                  </a:lnTo>
                  <a:lnTo>
                    <a:pt x="777748" y="0"/>
                  </a:lnTo>
                  <a:close/>
                </a:path>
              </a:pathLst>
            </a:custGeom>
            <a:ln w="18287">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5" name="object 15"/>
            <p:cNvPicPr/>
            <p:nvPr/>
          </p:nvPicPr>
          <p:blipFill>
            <a:blip r:embed="rId3"/>
            <a:stretch>
              <a:fillRect/>
            </a:stretch>
          </p:blipFill>
          <p:spPr>
            <a:xfrm>
              <a:off x="8848344" y="4672583"/>
              <a:ext cx="1569720" cy="1798320"/>
            </a:xfrm>
            <a:prstGeom prst="rect">
              <a:avLst/>
            </a:prstGeom>
          </p:spPr>
        </p:pic>
        <p:sp>
          <p:nvSpPr>
            <p:cNvPr id="16" name="object 16"/>
            <p:cNvSpPr/>
            <p:nvPr/>
          </p:nvSpPr>
          <p:spPr>
            <a:xfrm>
              <a:off x="8839200" y="4662043"/>
              <a:ext cx="1588770" cy="1819910"/>
            </a:xfrm>
            <a:custGeom>
              <a:avLst/>
              <a:gdLst/>
              <a:ahLst/>
              <a:cxnLst/>
              <a:rect l="l" t="t" r="r" b="b"/>
              <a:pathLst>
                <a:path w="1588770" h="1819910">
                  <a:moveTo>
                    <a:pt x="777748" y="0"/>
                  </a:moveTo>
                  <a:lnTo>
                    <a:pt x="1585468" y="458850"/>
                  </a:lnTo>
                  <a:lnTo>
                    <a:pt x="1588389" y="1365567"/>
                  </a:lnTo>
                  <a:lnTo>
                    <a:pt x="806196" y="1819706"/>
                  </a:lnTo>
                  <a:lnTo>
                    <a:pt x="7620" y="1370444"/>
                  </a:lnTo>
                  <a:lnTo>
                    <a:pt x="0" y="457834"/>
                  </a:lnTo>
                  <a:lnTo>
                    <a:pt x="777748"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7" name="object 17"/>
            <p:cNvPicPr/>
            <p:nvPr/>
          </p:nvPicPr>
          <p:blipFill>
            <a:blip r:embed="rId6"/>
            <a:stretch>
              <a:fillRect/>
            </a:stretch>
          </p:blipFill>
          <p:spPr>
            <a:xfrm>
              <a:off x="6501383" y="2023871"/>
              <a:ext cx="1182623" cy="1353312"/>
            </a:xfrm>
            <a:prstGeom prst="rect">
              <a:avLst/>
            </a:prstGeom>
          </p:spPr>
        </p:pic>
        <p:sp>
          <p:nvSpPr>
            <p:cNvPr id="18" name="object 18"/>
            <p:cNvSpPr/>
            <p:nvPr/>
          </p:nvSpPr>
          <p:spPr>
            <a:xfrm>
              <a:off x="6492239" y="2013330"/>
              <a:ext cx="1201420" cy="1374775"/>
            </a:xfrm>
            <a:custGeom>
              <a:avLst/>
              <a:gdLst/>
              <a:ahLst/>
              <a:cxnLst/>
              <a:rect l="l" t="t" r="r" b="b"/>
              <a:pathLst>
                <a:path w="1201420" h="1374775">
                  <a:moveTo>
                    <a:pt x="588137" y="0"/>
                  </a:moveTo>
                  <a:lnTo>
                    <a:pt x="1199007" y="346456"/>
                  </a:lnTo>
                  <a:lnTo>
                    <a:pt x="1201039" y="1031367"/>
                  </a:lnTo>
                  <a:lnTo>
                    <a:pt x="609727" y="1374394"/>
                  </a:lnTo>
                  <a:lnTo>
                    <a:pt x="5969" y="1035050"/>
                  </a:lnTo>
                  <a:lnTo>
                    <a:pt x="0" y="345821"/>
                  </a:lnTo>
                  <a:lnTo>
                    <a:pt x="588137" y="0"/>
                  </a:lnTo>
                  <a:close/>
                </a:path>
              </a:pathLst>
            </a:custGeom>
            <a:ln w="18288">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9" name="object 19"/>
            <p:cNvPicPr/>
            <p:nvPr/>
          </p:nvPicPr>
          <p:blipFill>
            <a:blip r:embed="rId7"/>
            <a:stretch>
              <a:fillRect/>
            </a:stretch>
          </p:blipFill>
          <p:spPr>
            <a:xfrm>
              <a:off x="7403592" y="2538983"/>
              <a:ext cx="1182624" cy="1353311"/>
            </a:xfrm>
            <a:prstGeom prst="rect">
              <a:avLst/>
            </a:prstGeom>
          </p:spPr>
        </p:pic>
        <p:sp>
          <p:nvSpPr>
            <p:cNvPr id="20" name="object 20"/>
            <p:cNvSpPr/>
            <p:nvPr/>
          </p:nvSpPr>
          <p:spPr>
            <a:xfrm>
              <a:off x="7394448" y="2528443"/>
              <a:ext cx="1201420" cy="1374775"/>
            </a:xfrm>
            <a:custGeom>
              <a:avLst/>
              <a:gdLst/>
              <a:ahLst/>
              <a:cxnLst/>
              <a:rect l="l" t="t" r="r" b="b"/>
              <a:pathLst>
                <a:path w="1201420" h="1374775">
                  <a:moveTo>
                    <a:pt x="588136" y="0"/>
                  </a:moveTo>
                  <a:lnTo>
                    <a:pt x="1199006" y="346456"/>
                  </a:lnTo>
                  <a:lnTo>
                    <a:pt x="1201038" y="1031367"/>
                  </a:lnTo>
                  <a:lnTo>
                    <a:pt x="609726" y="1374394"/>
                  </a:lnTo>
                  <a:lnTo>
                    <a:pt x="5969" y="1035050"/>
                  </a:lnTo>
                  <a:lnTo>
                    <a:pt x="0" y="345821"/>
                  </a:lnTo>
                  <a:lnTo>
                    <a:pt x="588136" y="0"/>
                  </a:lnTo>
                  <a:close/>
                </a:path>
              </a:pathLst>
            </a:custGeom>
            <a:ln w="18288">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21" name="object 21"/>
            <p:cNvPicPr/>
            <p:nvPr/>
          </p:nvPicPr>
          <p:blipFill>
            <a:blip r:embed="rId6"/>
            <a:stretch>
              <a:fillRect/>
            </a:stretch>
          </p:blipFill>
          <p:spPr>
            <a:xfrm>
              <a:off x="6537960" y="3054096"/>
              <a:ext cx="1182624" cy="1353311"/>
            </a:xfrm>
            <a:prstGeom prst="rect">
              <a:avLst/>
            </a:prstGeom>
          </p:spPr>
        </p:pic>
        <p:sp>
          <p:nvSpPr>
            <p:cNvPr id="22" name="object 22"/>
            <p:cNvSpPr/>
            <p:nvPr/>
          </p:nvSpPr>
          <p:spPr>
            <a:xfrm>
              <a:off x="6528816" y="3043555"/>
              <a:ext cx="1201420" cy="1374775"/>
            </a:xfrm>
            <a:custGeom>
              <a:avLst/>
              <a:gdLst/>
              <a:ahLst/>
              <a:cxnLst/>
              <a:rect l="l" t="t" r="r" b="b"/>
              <a:pathLst>
                <a:path w="1201420" h="1374775">
                  <a:moveTo>
                    <a:pt x="588136" y="0"/>
                  </a:moveTo>
                  <a:lnTo>
                    <a:pt x="1199006" y="346456"/>
                  </a:lnTo>
                  <a:lnTo>
                    <a:pt x="1201038" y="1031367"/>
                  </a:lnTo>
                  <a:lnTo>
                    <a:pt x="609726" y="1374394"/>
                  </a:lnTo>
                  <a:lnTo>
                    <a:pt x="5968" y="1035050"/>
                  </a:lnTo>
                  <a:lnTo>
                    <a:pt x="0" y="345821"/>
                  </a:lnTo>
                  <a:lnTo>
                    <a:pt x="588136" y="0"/>
                  </a:lnTo>
                  <a:close/>
                </a:path>
              </a:pathLst>
            </a:custGeom>
            <a:ln w="18288">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23" name="object 23"/>
            <p:cNvPicPr/>
            <p:nvPr/>
          </p:nvPicPr>
          <p:blipFill>
            <a:blip r:embed="rId8"/>
            <a:stretch>
              <a:fillRect/>
            </a:stretch>
          </p:blipFill>
          <p:spPr>
            <a:xfrm>
              <a:off x="2432304" y="6419086"/>
              <a:ext cx="6870192" cy="438911"/>
            </a:xfrm>
            <a:prstGeom prst="rect">
              <a:avLst/>
            </a:prstGeom>
          </p:spPr>
        </p:pic>
      </p:grpSp>
      <p:sp>
        <p:nvSpPr>
          <p:cNvPr id="24" name="object 24"/>
          <p:cNvSpPr txBox="1"/>
          <p:nvPr/>
        </p:nvSpPr>
        <p:spPr>
          <a:xfrm>
            <a:off x="11161014" y="6445018"/>
            <a:ext cx="117475" cy="19812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340"/>
              </a:lnSpc>
            </a:pPr>
            <a:r>
              <a:rPr sz="1200">
                <a:solidFill>
                  <a:srgbClr val="4EA72D"/>
                </a:solidFill>
                <a:latin typeface="Courier New"/>
                <a:cs typeface="Courier New"/>
              </a:rPr>
              <a:t>8</a:t>
            </a:r>
            <a:endParaRPr sz="1200">
              <a:latin typeface="Courier New"/>
              <a:cs typeface="Courier New"/>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6698" y="634695"/>
            <a:ext cx="2686101" cy="689291"/>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z="4400" b="1" spc="-5">
                <a:latin typeface="Arial" pitchFamily="34" charset="0"/>
                <a:cs typeface="Arial" pitchFamily="34" charset="0"/>
              </a:rPr>
              <a:t>WBS</a:t>
            </a:r>
            <a:endParaRPr sz="4400">
              <a:latin typeface="Arial" pitchFamily="34" charset="0"/>
              <a:cs typeface="Arial" pitchFamily="34" charset="0"/>
            </a:endParaRPr>
          </a:p>
        </p:txBody>
      </p:sp>
      <p:pic>
        <p:nvPicPr>
          <p:cNvPr id="3" name="object 3"/>
          <p:cNvPicPr/>
          <p:nvPr/>
        </p:nvPicPr>
        <p:blipFill>
          <a:blip r:embed="rId2"/>
          <a:stretch>
            <a:fillRect/>
          </a:stretch>
        </p:blipFill>
        <p:spPr>
          <a:xfrm>
            <a:off x="509016" y="1551432"/>
            <a:ext cx="9793224" cy="4172712"/>
          </a:xfrm>
          <a:prstGeom prst="rect">
            <a:avLst/>
          </a:prstGeom>
        </p:spPr>
      </p:pic>
      <p:pic>
        <p:nvPicPr>
          <p:cNvPr id="4" name="object 23">
            <a:extLst>
              <a:ext uri="{FF2B5EF4-FFF2-40B4-BE49-F238E27FC236}">
                <a16:creationId xmlns:a16="http://schemas.microsoft.com/office/drawing/2014/main" id="{D717111B-CDBB-8D1F-3FA8-EB3102885CCB}"/>
              </a:ext>
            </a:extLst>
          </p:cNvPr>
          <p:cNvPicPr/>
          <p:nvPr/>
        </p:nvPicPr>
        <p:blipFill>
          <a:blip r:embed="rId3"/>
          <a:stretch>
            <a:fillRect/>
          </a:stretch>
        </p:blipFill>
        <p:spPr>
          <a:xfrm>
            <a:off x="2133600" y="6419089"/>
            <a:ext cx="6870192" cy="438911"/>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112" y="267441"/>
            <a:ext cx="10515600" cy="1115434"/>
          </a:xfrm>
          <a:prstGeom prst="rect">
            <a:avLst/>
          </a:prstGeom>
        </p:spPr>
        <p:txBody>
          <a:bodyPr vert="horz" wrap="square" lIns="0" tIns="86995" rIns="0" bIns="0" rtlCol="0">
            <a:spAutoFit/>
          </a:bodyPr>
          <a:lstStyle/>
          <a:p>
            <a:pPr marL="12700" marR="5080">
              <a:lnSpc>
                <a:spcPts val="4760"/>
              </a:lnSpc>
              <a:spcBef>
                <a:spcPts val="685"/>
              </a:spcBef>
            </a:pPr>
            <a:r>
              <a:rPr spc="-5" dirty="0">
                <a:latin typeface="Arial" pitchFamily="34" charset="0"/>
                <a:cs typeface="Arial" pitchFamily="34" charset="0"/>
              </a:rPr>
              <a:t>Gannt  Chart</a:t>
            </a:r>
          </a:p>
        </p:txBody>
      </p:sp>
      <p:sp>
        <p:nvSpPr>
          <p:cNvPr id="3" name="object 3"/>
          <p:cNvSpPr txBox="1"/>
          <p:nvPr/>
        </p:nvSpPr>
        <p:spPr>
          <a:xfrm>
            <a:off x="11069573" y="6419494"/>
            <a:ext cx="208279" cy="208279"/>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200" spc="-5">
                <a:solidFill>
                  <a:srgbClr val="4EA72D"/>
                </a:solidFill>
                <a:latin typeface="Courier New"/>
                <a:cs typeface="Courier New"/>
              </a:rPr>
              <a:t>10</a:t>
            </a:r>
            <a:endParaRPr sz="1200">
              <a:latin typeface="Courier New"/>
              <a:cs typeface="Courier New"/>
            </a:endParaRPr>
          </a:p>
        </p:txBody>
      </p:sp>
      <p:pic>
        <p:nvPicPr>
          <p:cNvPr id="5" name="object 5"/>
          <p:cNvPicPr/>
          <p:nvPr/>
        </p:nvPicPr>
        <p:blipFill>
          <a:blip r:embed="rId2"/>
          <a:stretch>
            <a:fillRect/>
          </a:stretch>
        </p:blipFill>
        <p:spPr>
          <a:xfrm>
            <a:off x="630936" y="1350263"/>
            <a:ext cx="7772400" cy="5062728"/>
          </a:xfrm>
          <a:prstGeom prst="rect">
            <a:avLst/>
          </a:prstGeom>
        </p:spPr>
      </p:pic>
      <p:pic>
        <p:nvPicPr>
          <p:cNvPr id="6" name="object 23">
            <a:extLst>
              <a:ext uri="{FF2B5EF4-FFF2-40B4-BE49-F238E27FC236}">
                <a16:creationId xmlns:a16="http://schemas.microsoft.com/office/drawing/2014/main" id="{2E972E6D-EB9F-C65F-60EB-C7B7E9FD59BC}"/>
              </a:ext>
            </a:extLst>
          </p:cNvPr>
          <p:cNvPicPr/>
          <p:nvPr/>
        </p:nvPicPr>
        <p:blipFill>
          <a:blip r:embed="rId3"/>
          <a:stretch>
            <a:fillRect/>
          </a:stretch>
        </p:blipFill>
        <p:spPr>
          <a:xfrm>
            <a:off x="2133600" y="6419089"/>
            <a:ext cx="6870192" cy="438911"/>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
                <a:uFill>
                  <a:solidFill>
                    <a:srgbClr val="000000"/>
                  </a:solidFill>
                </a:uFill>
                <a:latin typeface="Arial" pitchFamily="34" charset="0"/>
                <a:cs typeface="Arial" pitchFamily="34" charset="0"/>
              </a:rPr>
              <a:t>Reference</a:t>
            </a:r>
          </a:p>
        </p:txBody>
      </p:sp>
      <p:sp>
        <p:nvSpPr>
          <p:cNvPr id="3" name="object 3"/>
          <p:cNvSpPr txBox="1"/>
          <p:nvPr/>
        </p:nvSpPr>
        <p:spPr>
          <a:xfrm>
            <a:off x="1299463" y="1667637"/>
            <a:ext cx="10543540" cy="3698064"/>
          </a:xfrm>
          <a:prstGeom prst="rect">
            <a:avLst/>
          </a:prstGeom>
        </p:spPr>
        <p:txBody>
          <a:bodyPr vert="horz" wrap="square" lIns="0" tIns="723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9900" marR="610870" indent="-457834">
              <a:lnSpc>
                <a:spcPct val="80100"/>
              </a:lnSpc>
              <a:spcBef>
                <a:spcPts val="570"/>
              </a:spcBef>
              <a:buAutoNum type="arabicPeriod"/>
              <a:tabLst>
                <a:tab pos="470534" algn="l"/>
              </a:tabLst>
            </a:pPr>
            <a:r>
              <a:rPr lang="en-US" sz="2000" dirty="0"/>
              <a:t>X. Li, Y. Zhang, and C. Wang, "Adaptive Data Collection and Real-Time Intrusion Detection in Software-Defined Networking," </a:t>
            </a:r>
            <a:r>
              <a:rPr lang="en-US" sz="2000" i="1" dirty="0"/>
              <a:t>IEEE Transactions on Network and Service Management</a:t>
            </a:r>
            <a:r>
              <a:rPr lang="en-US" sz="2000" dirty="0"/>
              <a:t>, vol. 19, no. 2, pp. 345-359, June 2022, </a:t>
            </a:r>
            <a:r>
              <a:rPr lang="en-US" sz="2000" dirty="0" err="1"/>
              <a:t>doi</a:t>
            </a:r>
            <a:r>
              <a:rPr lang="en-US" sz="2000" dirty="0"/>
              <a:t>: 10.1109/TNSM.2022.3147598.</a:t>
            </a:r>
            <a:endParaRPr sz="2000" dirty="0">
              <a:latin typeface="Arial" pitchFamily="34" charset="0"/>
              <a:cs typeface="Arial" pitchFamily="34" charset="0"/>
            </a:endParaRPr>
          </a:p>
          <a:p>
            <a:pPr marL="469900" marR="767080" indent="-457834">
              <a:lnSpc>
                <a:spcPts val="1920"/>
              </a:lnSpc>
              <a:spcBef>
                <a:spcPts val="965"/>
              </a:spcBef>
              <a:buAutoNum type="arabicPeriod" startAt="2"/>
              <a:tabLst>
                <a:tab pos="470534" algn="l"/>
              </a:tabLst>
            </a:pPr>
            <a:r>
              <a:rPr lang="en-US" sz="2000" dirty="0"/>
              <a:t>L. Chen, S. Kumar, and J. Zhao, "Context-Aware Data Preprocessing and Multi-Level Feature Extraction for Network Security," </a:t>
            </a:r>
            <a:r>
              <a:rPr lang="en-US" sz="2000" i="1" dirty="0"/>
              <a:t>ACM Transactions on Information and System Security</a:t>
            </a:r>
            <a:r>
              <a:rPr lang="en-US" sz="2000" dirty="0"/>
              <a:t>, vol. 26, no. 1, pp. 1-20, Jan. 2023, </a:t>
            </a:r>
            <a:r>
              <a:rPr lang="en-US" sz="2000" dirty="0" err="1"/>
              <a:t>doi</a:t>
            </a:r>
            <a:r>
              <a:rPr lang="en-US" sz="2000" dirty="0"/>
              <a:t>: 10.1145/3560903.</a:t>
            </a:r>
            <a:endParaRPr sz="2000" dirty="0">
              <a:latin typeface="Arial" pitchFamily="34" charset="0"/>
              <a:cs typeface="Arial" pitchFamily="34" charset="0"/>
            </a:endParaRPr>
          </a:p>
          <a:p>
            <a:pPr marL="469900" indent="-457834">
              <a:lnSpc>
                <a:spcPts val="2160"/>
              </a:lnSpc>
              <a:spcBef>
                <a:spcPts val="530"/>
              </a:spcBef>
              <a:buAutoNum type="arabicPeriod" startAt="3"/>
              <a:tabLst>
                <a:tab pos="470534" algn="l"/>
              </a:tabLst>
            </a:pPr>
            <a:r>
              <a:rPr lang="en-US" sz="2000" dirty="0"/>
              <a:t>M. Ahmed, R. Patel, and J. Wang, "Hybrid Machine Learning Models for Real-Time Anomaly Detection and Secure Data Transmission in SDN," </a:t>
            </a:r>
            <a:r>
              <a:rPr lang="en-US" sz="2000" i="1" dirty="0"/>
              <a:t>Journal of Computer Security</a:t>
            </a:r>
            <a:r>
              <a:rPr lang="en-US" sz="2000" dirty="0"/>
              <a:t>, vol. 31, no. 3, pp. 267-283, 2023, </a:t>
            </a:r>
            <a:r>
              <a:rPr lang="en-US" sz="2000" dirty="0" err="1"/>
              <a:t>doi</a:t>
            </a:r>
            <a:r>
              <a:rPr lang="en-US" sz="2000" dirty="0"/>
              <a:t>: 10.3233/JCS-210328.</a:t>
            </a:r>
            <a:endParaRPr sz="2000" dirty="0">
              <a:latin typeface="Arial" pitchFamily="34" charset="0"/>
              <a:cs typeface="Arial" pitchFamily="34" charset="0"/>
            </a:endParaRPr>
          </a:p>
          <a:p>
            <a:pPr marL="469900" marR="160655" indent="-457834">
              <a:lnSpc>
                <a:spcPct val="80000"/>
              </a:lnSpc>
              <a:spcBef>
                <a:spcPts val="1010"/>
              </a:spcBef>
              <a:buAutoNum type="arabicPeriod" startAt="4"/>
              <a:tabLst>
                <a:tab pos="470534" algn="l"/>
              </a:tabLst>
            </a:pPr>
            <a:r>
              <a:rPr lang="en-US" sz="2000" dirty="0"/>
              <a:t>H. Liu, T. Yang, and Y. Sun, "Dynamic Data Collection and Context-Aware Feature Extraction with Hybrid Detection for SDN-Based IDS," </a:t>
            </a:r>
            <a:r>
              <a:rPr lang="en-US" sz="2000" i="1" dirty="0"/>
              <a:t>IEEE Access</a:t>
            </a:r>
            <a:r>
              <a:rPr lang="en-US" sz="2000" dirty="0"/>
              <a:t>, vol. 10, pp. 11234-11247, 2022, </a:t>
            </a:r>
            <a:r>
              <a:rPr lang="en-US" sz="2000" dirty="0" err="1"/>
              <a:t>doi</a:t>
            </a:r>
            <a:r>
              <a:rPr lang="en-US" sz="2000" dirty="0"/>
              <a:t>: 10.1109/ACCESS.2022.9741132.</a:t>
            </a:r>
            <a:endParaRPr sz="2000" dirty="0">
              <a:latin typeface="Arial" pitchFamily="34" charset="0"/>
              <a:cs typeface="Arial" pitchFamily="34" charset="0"/>
            </a:endParaRPr>
          </a:p>
        </p:txBody>
      </p:sp>
      <p:grpSp>
        <p:nvGrpSpPr>
          <p:cNvPr id="4" name="object 4"/>
          <p:cNvGrpSpPr/>
          <p:nvPr/>
        </p:nvGrpSpPr>
        <p:grpSpPr>
          <a:xfrm>
            <a:off x="1847088" y="6364223"/>
            <a:ext cx="7272655" cy="494030"/>
            <a:chOff x="1847088" y="6364223"/>
            <a:chExt cx="7272655" cy="494030"/>
          </a:xfrm>
        </p:grpSpPr>
        <p:pic>
          <p:nvPicPr>
            <p:cNvPr id="5" name="object 5"/>
            <p:cNvPicPr/>
            <p:nvPr/>
          </p:nvPicPr>
          <p:blipFill>
            <a:blip r:embed="rId2"/>
            <a:stretch>
              <a:fillRect/>
            </a:stretch>
          </p:blipFill>
          <p:spPr>
            <a:xfrm>
              <a:off x="1847088" y="6409942"/>
              <a:ext cx="6870192" cy="448055"/>
            </a:xfrm>
            <a:prstGeom prst="rect">
              <a:avLst/>
            </a:prstGeom>
          </p:spPr>
        </p:pic>
        <p:pic>
          <p:nvPicPr>
            <p:cNvPr id="6" name="object 6"/>
            <p:cNvPicPr/>
            <p:nvPr/>
          </p:nvPicPr>
          <p:blipFill>
            <a:blip r:embed="rId3"/>
            <a:stretch>
              <a:fillRect/>
            </a:stretch>
          </p:blipFill>
          <p:spPr>
            <a:xfrm>
              <a:off x="2246376" y="6364223"/>
              <a:ext cx="6873240" cy="493775"/>
            </a:xfrm>
            <a:prstGeom prst="rect">
              <a:avLst/>
            </a:prstGeom>
          </p:spPr>
        </p:pic>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t>IT21282072  |SATKURULINGAM.S</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3518124"/>
            <a:ext cx="10363200" cy="644587"/>
          </a:xfrm>
        </p:spPr>
        <p:txBody>
          <a:bodyPr/>
          <a:lstStyle/>
          <a:p>
            <a:r>
              <a:rPr lang="en-US" sz="2400" b="1">
                <a:solidFill>
                  <a:schemeClr val="accent6"/>
                </a:solidFill>
              </a:rPr>
              <a:t>BSc (Hons) Degree in Information Technology Specialized in Cyber Security</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IT21282072</a:t>
            </a:r>
            <a:r>
              <a:rPr lang="en-US" sz="1800">
                <a:solidFill>
                  <a:schemeClr val="tx1"/>
                </a:solidFill>
              </a:rPr>
              <a:t>  | </a:t>
            </a:r>
            <a:r>
              <a:rPr lang="en-US" sz="1800" b="1">
                <a:solidFill>
                  <a:schemeClr val="tx1"/>
                </a:solidFill>
              </a:rPr>
              <a:t>SATKURULINGAM . S</a:t>
            </a:r>
            <a:r>
              <a:rPr lang="en-US" sz="1800">
                <a:solidFill>
                  <a:schemeClr val="tx1"/>
                </a:solidFill>
              </a:rPr>
              <a:t>|  </a:t>
            </a:r>
            <a:r>
              <a:rPr lang="en-US" sz="1800" b="1">
                <a:solidFill>
                  <a:schemeClr val="tx1"/>
                </a:solidFill>
              </a:rPr>
              <a:t>24-25J-120</a:t>
            </a:r>
            <a:endParaRPr lang="en-US" sz="1800" b="0">
              <a:solidFill>
                <a:schemeClr val="tx1"/>
              </a:solidFill>
            </a:endParaRPr>
          </a:p>
        </p:txBody>
      </p:sp>
      <p:sp>
        <p:nvSpPr>
          <p:cNvPr id="2" name="AutoShape 2">
            <a:extLst>
              <a:ext uri="{FF2B5EF4-FFF2-40B4-BE49-F238E27FC236}">
                <a16:creationId xmlns:a16="http://schemas.microsoft.com/office/drawing/2014/main" id="{E702E321-FB6E-295F-CA68-B3D09AFF6E87}"/>
              </a:ext>
            </a:extLst>
          </p:cNvPr>
          <p:cNvSpPr>
            <a:spLocks noChangeAspect="1" noChangeArrowheads="1"/>
          </p:cNvSpPr>
          <p:nvPr/>
        </p:nvSpPr>
        <p:spPr bwMode="auto">
          <a:xfrm>
            <a:off x="8562109" y="1724890"/>
            <a:ext cx="1676400" cy="167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7" name="Picture 6">
            <a:extLst>
              <a:ext uri="{FF2B5EF4-FFF2-40B4-BE49-F238E27FC236}">
                <a16:creationId xmlns:a16="http://schemas.microsoft.com/office/drawing/2014/main" id="{6231E662-4ED3-BACE-22B5-E0836739B790}"/>
              </a:ext>
            </a:extLst>
          </p:cNvPr>
          <p:cNvPicPr>
            <a:picLocks noChangeAspect="1"/>
          </p:cNvPicPr>
          <p:nvPr/>
        </p:nvPicPr>
        <p:blipFill>
          <a:blip r:embed="rId2"/>
          <a:srcRect b="36363"/>
          <a:stretch>
            <a:fillRect/>
          </a:stretch>
        </p:blipFill>
        <p:spPr>
          <a:xfrm>
            <a:off x="8977745" y="0"/>
            <a:ext cx="3214255" cy="2978727"/>
          </a:xfrm>
          <a:prstGeom prst="rect">
            <a:avLst/>
          </a:prstGeom>
        </p:spPr>
      </p:pic>
    </p:spTree>
    <p:extLst>
      <p:ext uri="{BB962C8B-B14F-4D97-AF65-F5344CB8AC3E}">
        <p14:creationId xmlns:p14="http://schemas.microsoft.com/office/powerpoint/2010/main" val="366179775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BAFB45-DBFF-75CA-4AD6-4B8C22E87BAD}"/>
              </a:ext>
            </a:extLst>
          </p:cNvPr>
          <p:cNvSpPr>
            <a:spLocks noGrp="1"/>
          </p:cNvSpPr>
          <p:nvPr>
            <p:ph type="title"/>
          </p:nvPr>
        </p:nvSpPr>
        <p:spPr/>
        <p:txBody>
          <a:bodyPr/>
          <a:lstStyle/>
          <a:p>
            <a:r>
              <a:rPr lang="en-US"/>
              <a:t>Introduction</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29"/>
          </p:nvPr>
        </p:nvSpPr>
        <p:spPr/>
        <p:txBody>
          <a:bodyPr/>
          <a:lstStyle/>
          <a:p>
            <a:fld id="{47FEACEE-25B4-4A2D-B147-27296E36371D}" type="slidenum">
              <a:rPr lang="en-US" altLang="zh-CN" smtClean="0"/>
              <a:t>18</a:t>
            </a:fld>
            <a:endParaRPr lang="en-US" altLang="zh-CN"/>
          </a:p>
        </p:txBody>
      </p:sp>
      <p:sp>
        <p:nvSpPr>
          <p:cNvPr id="3" name="Chart Placeholder 2">
            <a:extLst>
              <a:ext uri="{FF2B5EF4-FFF2-40B4-BE49-F238E27FC236}">
                <a16:creationId xmlns:a16="http://schemas.microsoft.com/office/drawing/2014/main" id="{DA2E6026-7EAF-ACE1-85F3-3C9DB17C864E}"/>
              </a:ext>
            </a:extLst>
          </p:cNvPr>
          <p:cNvSpPr>
            <a:spLocks noGrp="1"/>
          </p:cNvSpPr>
          <p:nvPr>
            <p:ph type="chart" sz="quarter" idx="27"/>
          </p:nvPr>
        </p:nvSpPr>
        <p:spPr>
          <a:xfrm>
            <a:off x="587829" y="1622510"/>
            <a:ext cx="11216244" cy="3850035"/>
          </a:xfrm>
        </p:spPr>
        <p:txBody>
          <a:bodyPr/>
          <a:lstStyle/>
          <a:p>
            <a:pPr>
              <a:buFont typeface="Wingdings" panose="05000000000000000000" pitchFamily="2" charset="2"/>
              <a:buChar char="Ø"/>
            </a:pPr>
            <a:r>
              <a:rPr lang="en-US" sz="2400"/>
              <a:t>"SDN-based Cybersecurity Action and Response" uses data from Software-Defined Networking (SDN) to improve cybersecurity by automatically responding to threats.</a:t>
            </a:r>
          </a:p>
          <a:p>
            <a:pPr marL="0" indent="0">
              <a:buNone/>
            </a:pPr>
            <a:endParaRPr lang="en-US" sz="2400"/>
          </a:p>
          <a:p>
            <a:pPr>
              <a:buFont typeface="Wingdings" panose="05000000000000000000" pitchFamily="2" charset="2"/>
              <a:buChar char="Ø"/>
            </a:pPr>
            <a:r>
              <a:rPr lang="en-US" sz="2400"/>
              <a:t>It plans automated actions like rerouting traffic or blocking harmful activity. These responses are tested and refined through simulations and real-world scenarios, with a feedback loop to learn from past incidents, continuously improving network security.</a:t>
            </a:r>
            <a:endParaRPr lang="en-US" sz="2800" b="1"/>
          </a:p>
        </p:txBody>
      </p:sp>
      <p:sp>
        <p:nvSpPr>
          <p:cNvPr id="2" name="Rectangle 1">
            <a:extLst>
              <a:ext uri="{FF2B5EF4-FFF2-40B4-BE49-F238E27FC236}">
                <a16:creationId xmlns:a16="http://schemas.microsoft.com/office/drawing/2014/main" id="{F72254DC-BC0B-C40E-6EB9-3F14308BC63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IT21282072</a:t>
            </a:r>
            <a:r>
              <a:rPr lang="en-US" sz="1800">
                <a:solidFill>
                  <a:schemeClr val="tx1"/>
                </a:solidFill>
              </a:rPr>
              <a:t>  | </a:t>
            </a:r>
            <a:r>
              <a:rPr lang="en-US" sz="1800" b="1">
                <a:solidFill>
                  <a:schemeClr val="tx1"/>
                </a:solidFill>
              </a:rPr>
              <a:t>SATKURULINGAM . S</a:t>
            </a:r>
            <a:r>
              <a:rPr lang="en-US" sz="1800">
                <a:solidFill>
                  <a:schemeClr val="tx1"/>
                </a:solidFill>
              </a:rPr>
              <a:t>|  </a:t>
            </a:r>
            <a:r>
              <a:rPr lang="en-US" sz="1800" b="1">
                <a:solidFill>
                  <a:schemeClr val="tx1"/>
                </a:solidFill>
              </a:rPr>
              <a:t>24-25J-120</a:t>
            </a:r>
            <a:endParaRPr lang="en-US" sz="1800" b="0">
              <a:solidFill>
                <a:schemeClr val="tx1"/>
              </a:solidFill>
            </a:endParaRPr>
          </a:p>
        </p:txBody>
      </p:sp>
      <p:pic>
        <p:nvPicPr>
          <p:cNvPr id="4" name="Picture 3">
            <a:extLst>
              <a:ext uri="{FF2B5EF4-FFF2-40B4-BE49-F238E27FC236}">
                <a16:creationId xmlns:a16="http://schemas.microsoft.com/office/drawing/2014/main" id="{63B99D05-E985-6951-6DE1-8C5B2ECBEA8C}"/>
              </a:ext>
            </a:extLst>
          </p:cNvPr>
          <p:cNvPicPr>
            <a:picLocks noChangeAspect="1"/>
          </p:cNvPicPr>
          <p:nvPr/>
        </p:nvPicPr>
        <p:blipFill>
          <a:blip r:embed="rId3"/>
          <a:stretch>
            <a:fillRect/>
          </a:stretch>
        </p:blipFill>
        <p:spPr>
          <a:xfrm>
            <a:off x="8365244" y="4425865"/>
            <a:ext cx="2828925" cy="1619250"/>
          </a:xfrm>
          <a:prstGeom prst="rect">
            <a:avLst/>
          </a:prstGeom>
        </p:spPr>
      </p:pic>
    </p:spTree>
    <p:extLst>
      <p:ext uri="{BB962C8B-B14F-4D97-AF65-F5344CB8AC3E}">
        <p14:creationId xmlns:p14="http://schemas.microsoft.com/office/powerpoint/2010/main" val="12179828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82E4F02-EED4-FE3B-F1A3-6E048579F656}"/>
              </a:ext>
            </a:extLst>
          </p:cNvPr>
          <p:cNvPicPr>
            <a:picLocks noChangeAspect="1"/>
          </p:cNvPicPr>
          <p:nvPr/>
        </p:nvPicPr>
        <p:blipFill>
          <a:blip r:embed="rId3"/>
          <a:srcRect r="10195" b="1"/>
          <a:stretch>
            <a:fillRect/>
          </a:stretch>
        </p:blipFill>
        <p:spPr>
          <a:xfrm>
            <a:off x="7493157" y="529148"/>
            <a:ext cx="4248873" cy="473113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w="38100">
            <a:solidFill>
              <a:srgbClr val="FABE79"/>
            </a:solidFill>
          </a:ln>
        </p:spPr>
      </p:pic>
      <p:sp>
        <p:nvSpPr>
          <p:cNvPr id="11" name="Text Placeholder 2">
            <a:extLst>
              <a:ext uri="{FF2B5EF4-FFF2-40B4-BE49-F238E27FC236}">
                <a16:creationId xmlns:a16="http://schemas.microsoft.com/office/drawing/2014/main" id="{58C92A48-90D0-EA75-5F0A-FF2C3D34B00B}"/>
              </a:ext>
            </a:extLst>
          </p:cNvPr>
          <p:cNvSpPr>
            <a:spLocks noGrp="1"/>
          </p:cNvSpPr>
          <p:nvPr>
            <p:ph type="body" sz="quarter" idx="28"/>
          </p:nvPr>
        </p:nvSpPr>
        <p:spPr>
          <a:xfrm>
            <a:off x="568227" y="2636263"/>
            <a:ext cx="4959822" cy="2007158"/>
          </a:xfrm>
        </p:spPr>
        <p:txBody>
          <a:bodyPr>
            <a:normAutofit/>
          </a:bodyPr>
          <a:lstStyle/>
          <a:p>
            <a:r>
              <a:rPr lang="en-US" sz="2000"/>
              <a:t>How can automated and adaptive response strategies be developed and implemented within SDN-based networks to effectively mitigate diverse and evolving cybersecurity threats while minimizing false positives and ensuring real-time adaptation?</a:t>
            </a:r>
            <a:endParaRPr lang="en-US" sz="1600" b="1"/>
          </a:p>
        </p:txBody>
      </p:sp>
      <p:sp>
        <p:nvSpPr>
          <p:cNvPr id="13" name="Title 3">
            <a:extLst>
              <a:ext uri="{FF2B5EF4-FFF2-40B4-BE49-F238E27FC236}">
                <a16:creationId xmlns:a16="http://schemas.microsoft.com/office/drawing/2014/main" id="{881F47D1-C7B9-0A53-C656-FC03C6EB06A2}"/>
              </a:ext>
            </a:extLst>
          </p:cNvPr>
          <p:cNvSpPr>
            <a:spLocks noGrp="1"/>
          </p:cNvSpPr>
          <p:nvPr>
            <p:ph type="title"/>
          </p:nvPr>
        </p:nvSpPr>
        <p:spPr>
          <a:xfrm>
            <a:off x="517427" y="1176688"/>
            <a:ext cx="6238973" cy="1325563"/>
          </a:xfrm>
        </p:spPr>
        <p:txBody>
          <a:bodyPr anchor="t">
            <a:normAutofit/>
          </a:bodyPr>
          <a:lstStyle/>
          <a:p>
            <a:r>
              <a:rPr lang="en-US"/>
              <a:t>Research Question</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50"/>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19</a:t>
            </a:fld>
            <a:endParaRPr lang="en-US" altLang="zh-CN"/>
          </a:p>
        </p:txBody>
      </p:sp>
      <p:sp>
        <p:nvSpPr>
          <p:cNvPr id="4" name="Rectangle 3">
            <a:extLst>
              <a:ext uri="{FF2B5EF4-FFF2-40B4-BE49-F238E27FC236}">
                <a16:creationId xmlns:a16="http://schemas.microsoft.com/office/drawing/2014/main" id="{20A2C952-C0FE-7AFF-5F3F-2856448BF03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IT21282072</a:t>
            </a:r>
            <a:r>
              <a:rPr lang="en-US" sz="1800">
                <a:solidFill>
                  <a:schemeClr val="tx1"/>
                </a:solidFill>
              </a:rPr>
              <a:t>   | </a:t>
            </a:r>
            <a:r>
              <a:rPr lang="en-US" sz="1800" b="1">
                <a:solidFill>
                  <a:schemeClr val="tx1"/>
                </a:solidFill>
              </a:rPr>
              <a:t>SATKURULINGAM . S </a:t>
            </a:r>
            <a:r>
              <a:rPr lang="en-US" sz="1800">
                <a:solidFill>
                  <a:schemeClr val="tx1"/>
                </a:solidFill>
              </a:rPr>
              <a:t>|  </a:t>
            </a:r>
            <a:r>
              <a:rPr lang="en-US" sz="1800" b="1">
                <a:solidFill>
                  <a:schemeClr val="tx1"/>
                </a:solidFill>
              </a:rPr>
              <a:t>24-25J-120</a:t>
            </a:r>
            <a:endParaRPr lang="en-US" sz="1800" b="0">
              <a:solidFill>
                <a:schemeClr val="tx1"/>
              </a:solidFill>
            </a:endParaRPr>
          </a:p>
        </p:txBody>
      </p:sp>
    </p:spTree>
    <p:extLst>
      <p:ext uri="{BB962C8B-B14F-4D97-AF65-F5344CB8AC3E}">
        <p14:creationId xmlns:p14="http://schemas.microsoft.com/office/powerpoint/2010/main" val="389900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768140" y="490727"/>
            <a:ext cx="1887220" cy="2212975"/>
          </a:xfrm>
          <a:custGeom>
            <a:avLst/>
            <a:gdLst/>
            <a:ahLst/>
            <a:cxnLst/>
            <a:rect l="l" t="t" r="r" b="b"/>
            <a:pathLst>
              <a:path w="1887220" h="2212975">
                <a:moveTo>
                  <a:pt x="946105" y="0"/>
                </a:moveTo>
                <a:lnTo>
                  <a:pt x="349" y="554482"/>
                </a:lnTo>
                <a:lnTo>
                  <a:pt x="0" y="806820"/>
                </a:lnTo>
                <a:lnTo>
                  <a:pt x="1833" y="1461783"/>
                </a:lnTo>
                <a:lnTo>
                  <a:pt x="1441" y="1663700"/>
                </a:lnTo>
                <a:lnTo>
                  <a:pt x="943565" y="2212848"/>
                </a:lnTo>
                <a:lnTo>
                  <a:pt x="1886667" y="1663573"/>
                </a:lnTo>
                <a:lnTo>
                  <a:pt x="1886667" y="557149"/>
                </a:lnTo>
                <a:lnTo>
                  <a:pt x="946105" y="0"/>
                </a:lnTo>
                <a:close/>
              </a:path>
            </a:pathLst>
          </a:custGeom>
          <a:solidFill>
            <a:srgbClr val="F9BD79"/>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4" name="object 4"/>
          <p:cNvGrpSpPr/>
          <p:nvPr/>
        </p:nvGrpSpPr>
        <p:grpSpPr>
          <a:xfrm>
            <a:off x="-9144" y="2286000"/>
            <a:ext cx="3688079" cy="3983990"/>
            <a:chOff x="-9144" y="2286000"/>
            <a:chExt cx="3688079" cy="3983990"/>
          </a:xfrm>
        </p:grpSpPr>
        <p:sp>
          <p:nvSpPr>
            <p:cNvPr id="5" name="object 5"/>
            <p:cNvSpPr/>
            <p:nvPr/>
          </p:nvSpPr>
          <p:spPr>
            <a:xfrm>
              <a:off x="783380" y="4056888"/>
              <a:ext cx="1887220" cy="2212975"/>
            </a:xfrm>
            <a:custGeom>
              <a:avLst/>
              <a:gdLst/>
              <a:ahLst/>
              <a:cxnLst/>
              <a:rect l="l" t="t" r="r" b="b"/>
              <a:pathLst>
                <a:path w="1887220" h="2212975">
                  <a:moveTo>
                    <a:pt x="946105" y="0"/>
                  </a:moveTo>
                  <a:lnTo>
                    <a:pt x="349" y="554482"/>
                  </a:lnTo>
                  <a:lnTo>
                    <a:pt x="0" y="806819"/>
                  </a:lnTo>
                  <a:lnTo>
                    <a:pt x="1833" y="1461762"/>
                  </a:lnTo>
                  <a:lnTo>
                    <a:pt x="1441" y="1663661"/>
                  </a:lnTo>
                  <a:lnTo>
                    <a:pt x="943565" y="2212848"/>
                  </a:lnTo>
                  <a:lnTo>
                    <a:pt x="1886667" y="1663573"/>
                  </a:lnTo>
                  <a:lnTo>
                    <a:pt x="1886667" y="557149"/>
                  </a:lnTo>
                  <a:lnTo>
                    <a:pt x="946105" y="0"/>
                  </a:lnTo>
                  <a:close/>
                </a:path>
              </a:pathLst>
            </a:custGeom>
            <a:solidFill>
              <a:srgbClr val="DCE9F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p:cNvSpPr/>
            <p:nvPr/>
          </p:nvSpPr>
          <p:spPr>
            <a:xfrm>
              <a:off x="0" y="3709416"/>
              <a:ext cx="1158240" cy="1503045"/>
            </a:xfrm>
            <a:custGeom>
              <a:avLst/>
              <a:gdLst/>
              <a:ahLst/>
              <a:cxnLst/>
              <a:rect l="l" t="t" r="r" b="b"/>
              <a:pathLst>
                <a:path w="1158240" h="1503045">
                  <a:moveTo>
                    <a:pt x="519506" y="0"/>
                  </a:moveTo>
                  <a:lnTo>
                    <a:pt x="1158240" y="378332"/>
                  </a:lnTo>
                  <a:lnTo>
                    <a:pt x="1158240" y="1129664"/>
                  </a:lnTo>
                  <a:lnTo>
                    <a:pt x="517766" y="1502663"/>
                  </a:lnTo>
                  <a:lnTo>
                    <a:pt x="0" y="1200784"/>
                  </a:lnTo>
                  <a:lnTo>
                    <a:pt x="0" y="304545"/>
                  </a:lnTo>
                  <a:lnTo>
                    <a:pt x="519506" y="0"/>
                  </a:lnTo>
                  <a:close/>
                </a:path>
              </a:pathLst>
            </a:custGeom>
            <a:ln w="18288">
              <a:solidFill>
                <a:srgbClr val="DCD2CC"/>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7" name="object 7"/>
            <p:cNvPicPr/>
            <p:nvPr/>
          </p:nvPicPr>
          <p:blipFill>
            <a:blip r:embed="rId2"/>
            <a:stretch>
              <a:fillRect/>
            </a:stretch>
          </p:blipFill>
          <p:spPr>
            <a:xfrm>
              <a:off x="1795271" y="2286000"/>
              <a:ext cx="1883664" cy="2145792"/>
            </a:xfrm>
            <a:prstGeom prst="rect">
              <a:avLst/>
            </a:prstGeom>
          </p:spPr>
        </p:pic>
      </p:grpSp>
      <p:pic>
        <p:nvPicPr>
          <p:cNvPr id="9" name="object 9"/>
          <p:cNvPicPr/>
          <p:nvPr/>
        </p:nvPicPr>
        <p:blipFill>
          <a:blip r:embed="rId3"/>
          <a:stretch>
            <a:fillRect/>
          </a:stretch>
        </p:blipFill>
        <p:spPr>
          <a:xfrm>
            <a:off x="5614415" y="316991"/>
            <a:ext cx="5937503" cy="6083808"/>
          </a:xfrm>
          <a:prstGeom prst="rect">
            <a:avLst/>
          </a:prstGeom>
        </p:spPr>
      </p:pic>
      <p:sp>
        <p:nvSpPr>
          <p:cNvPr id="10" name="object 10"/>
          <p:cNvSpPr txBox="1"/>
          <p:nvPr/>
        </p:nvSpPr>
        <p:spPr>
          <a:xfrm>
            <a:off x="11345291" y="6310791"/>
            <a:ext cx="161290" cy="19621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25"/>
              </a:lnSpc>
            </a:pPr>
            <a:fld id="{81D60167-4931-47E6-BA6A-407CBD079E47}" type="slidenum">
              <a:rPr sz="1200" spc="-5">
                <a:solidFill>
                  <a:srgbClr val="0E243D"/>
                </a:solidFill>
                <a:latin typeface="Arial MT"/>
                <a:cs typeface="Arial MT"/>
              </a:rPr>
              <a:t>2</a:t>
            </a:fld>
            <a:endParaRPr sz="1200">
              <a:latin typeface="Arial MT"/>
              <a:cs typeface="Arial M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F453-34A8-9349-F628-66ABDFB2231D}"/>
              </a:ext>
            </a:extLst>
          </p:cNvPr>
          <p:cNvSpPr>
            <a:spLocks noGrp="1"/>
          </p:cNvSpPr>
          <p:nvPr>
            <p:ph type="title"/>
          </p:nvPr>
        </p:nvSpPr>
        <p:spPr/>
        <p:txBody>
          <a:bodyPr/>
          <a:lstStyle/>
          <a:p>
            <a:r>
              <a:rPr lang="en-US">
                <a:solidFill>
                  <a:srgbClr val="FABE79"/>
                </a:solidFill>
              </a:rPr>
              <a:t>                </a:t>
            </a:r>
            <a:r>
              <a:rPr lang="en-US">
                <a:solidFill>
                  <a:schemeClr val="tx2">
                    <a:lumMod val="75000"/>
                    <a:lumOff val="25000"/>
                  </a:schemeClr>
                </a:solidFill>
              </a:rPr>
              <a:t>Research Solution</a:t>
            </a:r>
          </a:p>
        </p:txBody>
      </p:sp>
      <p:sp>
        <p:nvSpPr>
          <p:cNvPr id="4" name="Footer Placeholder 3">
            <a:extLst>
              <a:ext uri="{FF2B5EF4-FFF2-40B4-BE49-F238E27FC236}">
                <a16:creationId xmlns:a16="http://schemas.microsoft.com/office/drawing/2014/main" id="{667F0513-3026-B4BD-09A4-BD66F5D4F648}"/>
              </a:ext>
            </a:extLst>
          </p:cNvPr>
          <p:cNvSpPr>
            <a:spLocks noGrp="1"/>
          </p:cNvSpPr>
          <p:nvPr>
            <p:ph type="ftr" sz="quarter" idx="28"/>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A687F5A-6E3F-7BF8-B76E-FAFB0112738A}"/>
              </a:ext>
            </a:extLst>
          </p:cNvPr>
          <p:cNvSpPr>
            <a:spLocks noGrp="1"/>
          </p:cNvSpPr>
          <p:nvPr>
            <p:ph type="sldNum" sz="quarter" idx="29"/>
          </p:nvPr>
        </p:nvSpPr>
        <p:spPr/>
        <p:txBody>
          <a:bodyPr/>
          <a:lstStyle/>
          <a:p>
            <a:fld id="{47FEACEE-25B4-4A2D-B147-27296E36371D}" type="slidenum">
              <a:rPr lang="en-US" altLang="zh-CN" smtClean="0"/>
              <a:t>20</a:t>
            </a:fld>
            <a:endParaRPr lang="en-US" altLang="zh-CN"/>
          </a:p>
        </p:txBody>
      </p:sp>
      <p:sp>
        <p:nvSpPr>
          <p:cNvPr id="7" name="TextBox 6">
            <a:extLst>
              <a:ext uri="{FF2B5EF4-FFF2-40B4-BE49-F238E27FC236}">
                <a16:creationId xmlns:a16="http://schemas.microsoft.com/office/drawing/2014/main" id="{7D23B964-3B32-F7AA-9100-CD70B8B18686}"/>
              </a:ext>
            </a:extLst>
          </p:cNvPr>
          <p:cNvSpPr txBox="1"/>
          <p:nvPr/>
        </p:nvSpPr>
        <p:spPr>
          <a:xfrm>
            <a:off x="2197649" y="2455329"/>
            <a:ext cx="8205525" cy="14773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 Dynamic, Automated, and Scalable SDN-based Cybersecurity Response System leverages SDN's programmability to create real-time, adaptive threat responses. It integrates automation to execute predefined actions and continuously refines responses using feedback loops and machine learning. This ensures robust, efficient, and scalable network security</a:t>
            </a:r>
          </a:p>
        </p:txBody>
      </p:sp>
      <p:pic>
        <p:nvPicPr>
          <p:cNvPr id="3074" name="Picture 2" descr="What Is Cybersecurity? - Forage">
            <a:extLst>
              <a:ext uri="{FF2B5EF4-FFF2-40B4-BE49-F238E27FC236}">
                <a16:creationId xmlns:a16="http://schemas.microsoft.com/office/drawing/2014/main" id="{A342784D-14D2-7B0F-42ED-A6B717A3A5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9239" y="4906645"/>
            <a:ext cx="272415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37059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6988-ACD9-1B84-DD8F-AA39648D7ADC}"/>
              </a:ext>
            </a:extLst>
          </p:cNvPr>
          <p:cNvSpPr>
            <a:spLocks noGrp="1"/>
          </p:cNvSpPr>
          <p:nvPr>
            <p:ph type="title"/>
          </p:nvPr>
        </p:nvSpPr>
        <p:spPr>
          <a:xfrm>
            <a:off x="4835236" y="1856195"/>
            <a:ext cx="5781965" cy="1688906"/>
          </a:xfrm>
        </p:spPr>
        <p:txBody>
          <a:bodyPr/>
          <a:lstStyle/>
          <a:p>
            <a:r>
              <a:rPr lang="en-US" b="1">
                <a:solidFill>
                  <a:schemeClr val="tx2">
                    <a:lumMod val="50000"/>
                    <a:lumOff val="50000"/>
                  </a:schemeClr>
                </a:solidFill>
              </a:rPr>
              <a:t>Main Objective</a:t>
            </a:r>
            <a:br>
              <a:rPr lang="en-US" b="1" u="sng">
                <a:solidFill>
                  <a:schemeClr val="tx2">
                    <a:lumMod val="50000"/>
                    <a:lumOff val="50000"/>
                  </a:schemeClr>
                </a:solidFill>
              </a:rPr>
            </a:br>
            <a:endParaRPr lang="en-US">
              <a:solidFill>
                <a:schemeClr val="tx2">
                  <a:lumMod val="50000"/>
                  <a:lumOff val="50000"/>
                </a:schemeClr>
              </a:solidFill>
            </a:endParaRPr>
          </a:p>
        </p:txBody>
      </p:sp>
      <p:sp>
        <p:nvSpPr>
          <p:cNvPr id="3" name="Text Placeholder 2">
            <a:extLst>
              <a:ext uri="{FF2B5EF4-FFF2-40B4-BE49-F238E27FC236}">
                <a16:creationId xmlns:a16="http://schemas.microsoft.com/office/drawing/2014/main" id="{D792D86F-3BB0-2DF8-E1D4-14CF67B997FD}"/>
              </a:ext>
            </a:extLst>
          </p:cNvPr>
          <p:cNvSpPr>
            <a:spLocks noGrp="1"/>
          </p:cNvSpPr>
          <p:nvPr>
            <p:ph type="body" sz="quarter" idx="29"/>
          </p:nvPr>
        </p:nvSpPr>
        <p:spPr>
          <a:xfrm>
            <a:off x="4599432" y="3258702"/>
            <a:ext cx="6707197" cy="3599298"/>
          </a:xfrm>
        </p:spPr>
        <p:txBody>
          <a:bodyPr/>
          <a:lstStyle/>
          <a:p>
            <a:pPr marL="0" indent="0">
              <a:buNone/>
            </a:pPr>
            <a:r>
              <a:rPr lang="en-US"/>
              <a:t>To develop an automated, adaptive Cybersecurity Action and Response system within an SDN framework that effectively mitigates diverse and evolving cybersecurity threats in real-time, ensuring minimal false positives and enhancing overall network security.</a:t>
            </a:r>
          </a:p>
        </p:txBody>
      </p:sp>
      <p:sp>
        <p:nvSpPr>
          <p:cNvPr id="5" name="Slide Number Placeholder 4">
            <a:extLst>
              <a:ext uri="{FF2B5EF4-FFF2-40B4-BE49-F238E27FC236}">
                <a16:creationId xmlns:a16="http://schemas.microsoft.com/office/drawing/2014/main" id="{C55F4854-26DB-1120-AB2A-D683401E5BF9}"/>
              </a:ext>
            </a:extLst>
          </p:cNvPr>
          <p:cNvSpPr>
            <a:spLocks noGrp="1"/>
          </p:cNvSpPr>
          <p:nvPr>
            <p:ph type="sldNum" sz="quarter" idx="31"/>
          </p:nvPr>
        </p:nvSpPr>
        <p:spPr/>
        <p:txBody>
          <a:bodyPr/>
          <a:lstStyle/>
          <a:p>
            <a:fld id="{47FEACEE-25B4-4A2D-B147-27296E36371D}" type="slidenum">
              <a:rPr lang="en-US" altLang="zh-CN" noProof="0" smtClean="0"/>
              <a:t>21</a:t>
            </a:fld>
            <a:endParaRPr lang="en-US" altLang="zh-CN" noProof="0"/>
          </a:p>
        </p:txBody>
      </p:sp>
      <p:sp>
        <p:nvSpPr>
          <p:cNvPr id="6" name="TextBox 5">
            <a:extLst>
              <a:ext uri="{FF2B5EF4-FFF2-40B4-BE49-F238E27FC236}">
                <a16:creationId xmlns:a16="http://schemas.microsoft.com/office/drawing/2014/main" id="{9CB6EFB8-0EF5-A684-AEF0-1B4B6D28384A}"/>
              </a:ext>
            </a:extLst>
          </p:cNvPr>
          <p:cNvSpPr txBox="1"/>
          <p:nvPr/>
        </p:nvSpPr>
        <p:spPr>
          <a:xfrm>
            <a:off x="1662545" y="2673927"/>
            <a:ext cx="2161310" cy="584775"/>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3200" b="1">
                <a:solidFill>
                  <a:schemeClr val="accent2">
                    <a:lumMod val="60000"/>
                    <a:lumOff val="40000"/>
                  </a:schemeClr>
                </a:solidFill>
              </a:rPr>
              <a:t>Objectives</a:t>
            </a:r>
            <a:endParaRPr lang="en-US" sz="3200" b="1">
              <a:solidFill>
                <a:schemeClr val="accent2">
                  <a:lumMod val="60000"/>
                  <a:lumOff val="40000"/>
                </a:schemeClr>
              </a:solidFill>
              <a:latin typeface="Posterama" panose="020B0504020200020000" pitchFamily="34" charset="0"/>
              <a:ea typeface="微软雅黑"/>
              <a:cs typeface="Posterama" panose="020B0504020200020000" pitchFamily="34" charset="0"/>
            </a:endParaRPr>
          </a:p>
        </p:txBody>
      </p:sp>
      <p:sp>
        <p:nvSpPr>
          <p:cNvPr id="7" name="Footer Placeholder 3">
            <a:extLst>
              <a:ext uri="{FF2B5EF4-FFF2-40B4-BE49-F238E27FC236}">
                <a16:creationId xmlns:a16="http://schemas.microsoft.com/office/drawing/2014/main" id="{7B8BE892-336E-F670-2089-80F49475A449}"/>
              </a:ext>
            </a:extLst>
          </p:cNvPr>
          <p:cNvSpPr txBox="1">
            <a:spLocks/>
          </p:cNvSpPr>
          <p:nvPr/>
        </p:nvSpPr>
        <p:spPr>
          <a:xfrm>
            <a:off x="3124200" y="6324600"/>
            <a:ext cx="649805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IT21282072</a:t>
            </a:r>
            <a:r>
              <a:rPr lang="en-US"/>
              <a:t>   | </a:t>
            </a:r>
            <a:r>
              <a:rPr lang="en-US" b="1"/>
              <a:t>SATKURULINGAM . S </a:t>
            </a:r>
            <a:r>
              <a:rPr lang="en-US"/>
              <a:t>|  </a:t>
            </a:r>
            <a:r>
              <a:rPr lang="en-US" b="1"/>
              <a:t>24-25J-120</a:t>
            </a:r>
            <a:endParaRPr lang="en-US" dirty="0"/>
          </a:p>
        </p:txBody>
      </p:sp>
    </p:spTree>
    <p:extLst>
      <p:ext uri="{BB962C8B-B14F-4D97-AF65-F5344CB8AC3E}">
        <p14:creationId xmlns:p14="http://schemas.microsoft.com/office/powerpoint/2010/main" val="298387073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CCE9CC-5119-5BE7-710C-EA8F1C6C8F96}"/>
              </a:ext>
            </a:extLst>
          </p:cNvPr>
          <p:cNvSpPr>
            <a:spLocks noGrp="1"/>
          </p:cNvSpPr>
          <p:nvPr>
            <p:ph type="body" sz="quarter" idx="29"/>
          </p:nvPr>
        </p:nvSpPr>
        <p:spPr>
          <a:xfrm>
            <a:off x="6095999" y="1154243"/>
            <a:ext cx="4672693" cy="4229678"/>
          </a:xfrm>
        </p:spPr>
        <p:txBody>
          <a:bodyPr/>
          <a:lstStyle/>
          <a:p>
            <a:pPr marL="285750" indent="-285750">
              <a:buFont typeface="Arial" pitchFamily="34" charset="0"/>
              <a:buChar char="•"/>
            </a:pPr>
            <a:r>
              <a:rPr lang="en-US"/>
              <a:t>Develop and Implement Response Strategies</a:t>
            </a:r>
          </a:p>
          <a:p>
            <a:pPr marL="285750" indent="-285750">
              <a:buFont typeface="Arial" pitchFamily="34" charset="0"/>
              <a:buChar char="•"/>
            </a:pPr>
            <a:r>
              <a:rPr lang="en-US"/>
              <a:t>Automate Threat Mitigation</a:t>
            </a:r>
          </a:p>
          <a:p>
            <a:pPr marL="285750" indent="-285750">
              <a:buFont typeface="Arial" pitchFamily="34" charset="0"/>
              <a:buChar char="•"/>
            </a:pPr>
            <a:r>
              <a:rPr lang="en-US"/>
              <a:t>Manual Override and Customization</a:t>
            </a:r>
          </a:p>
          <a:p>
            <a:pPr marL="285750" indent="-285750">
              <a:buFont typeface="Arial" pitchFamily="34" charset="0"/>
              <a:buChar char="•"/>
            </a:pPr>
            <a:r>
              <a:rPr lang="en-US"/>
              <a:t>Effectiveness Monitoring and Feedback</a:t>
            </a:r>
          </a:p>
          <a:p>
            <a:pPr marL="285750" indent="-285750">
              <a:buFont typeface="Arial" pitchFamily="34" charset="0"/>
              <a:buChar char="•"/>
            </a:pPr>
            <a:r>
              <a:rPr lang="en-US"/>
              <a:t>Enhance Real-Time Adaptation</a:t>
            </a:r>
          </a:p>
          <a:p>
            <a:pPr marL="285750" indent="-285750">
              <a:buFont typeface="Arial" pitchFamily="34" charset="0"/>
              <a:buChar char="•"/>
            </a:pPr>
            <a:r>
              <a:rPr lang="en-US"/>
              <a:t>Minimize False Positives</a:t>
            </a:r>
          </a:p>
          <a:p>
            <a:pPr marL="285750" indent="-285750">
              <a:buFont typeface="Arial" pitchFamily="34" charset="0"/>
              <a:buChar char="•"/>
            </a:pPr>
            <a:r>
              <a:rPr lang="en-US"/>
              <a:t>Scalability and Adaptability</a:t>
            </a:r>
          </a:p>
        </p:txBody>
      </p:sp>
      <p:sp>
        <p:nvSpPr>
          <p:cNvPr id="5" name="Slide Number Placeholder 4">
            <a:extLst>
              <a:ext uri="{FF2B5EF4-FFF2-40B4-BE49-F238E27FC236}">
                <a16:creationId xmlns:a16="http://schemas.microsoft.com/office/drawing/2014/main" id="{5C3F583C-134E-82AA-3BB2-BDF9D02A2EAD}"/>
              </a:ext>
            </a:extLst>
          </p:cNvPr>
          <p:cNvSpPr>
            <a:spLocks noGrp="1"/>
          </p:cNvSpPr>
          <p:nvPr>
            <p:ph type="sldNum" sz="quarter" idx="31"/>
          </p:nvPr>
        </p:nvSpPr>
        <p:spPr/>
        <p:txBody>
          <a:bodyPr/>
          <a:lstStyle/>
          <a:p>
            <a:fld id="{47FEACEE-25B4-4A2D-B147-27296E36371D}" type="slidenum">
              <a:rPr lang="en-US" altLang="zh-CN" noProof="0" smtClean="0"/>
              <a:t>22</a:t>
            </a:fld>
            <a:endParaRPr lang="en-US" altLang="zh-CN" noProof="0"/>
          </a:p>
        </p:txBody>
      </p:sp>
      <p:sp>
        <p:nvSpPr>
          <p:cNvPr id="7" name="TextBox 6">
            <a:extLst>
              <a:ext uri="{FF2B5EF4-FFF2-40B4-BE49-F238E27FC236}">
                <a16:creationId xmlns:a16="http://schemas.microsoft.com/office/drawing/2014/main" id="{6E0DD8B0-E470-3CAF-54E1-4644EF77BC7C}"/>
              </a:ext>
            </a:extLst>
          </p:cNvPr>
          <p:cNvSpPr txBox="1"/>
          <p:nvPr/>
        </p:nvSpPr>
        <p:spPr>
          <a:xfrm>
            <a:off x="1877519" y="2730920"/>
            <a:ext cx="6093500"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tx2">
                    <a:lumMod val="75000"/>
                    <a:lumOff val="25000"/>
                  </a:schemeClr>
                </a:solidFill>
              </a:rPr>
              <a:t>SUB OBJECTIVE</a:t>
            </a:r>
          </a:p>
        </p:txBody>
      </p:sp>
      <p:sp>
        <p:nvSpPr>
          <p:cNvPr id="2" name="Footer Placeholder 3">
            <a:extLst>
              <a:ext uri="{FF2B5EF4-FFF2-40B4-BE49-F238E27FC236}">
                <a16:creationId xmlns:a16="http://schemas.microsoft.com/office/drawing/2014/main" id="{0DB7D547-F0E9-EA9E-4C94-B69933CA80D8}"/>
              </a:ext>
            </a:extLst>
          </p:cNvPr>
          <p:cNvSpPr txBox="1">
            <a:spLocks/>
          </p:cNvSpPr>
          <p:nvPr/>
        </p:nvSpPr>
        <p:spPr>
          <a:xfrm>
            <a:off x="2846969" y="6400482"/>
            <a:ext cx="649805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IT21282072</a:t>
            </a:r>
            <a:r>
              <a:rPr lang="en-US"/>
              <a:t>   | </a:t>
            </a:r>
            <a:r>
              <a:rPr lang="en-US" b="1"/>
              <a:t>SATKURULINGAM . S </a:t>
            </a:r>
            <a:r>
              <a:rPr lang="en-US"/>
              <a:t>|  </a:t>
            </a:r>
            <a:r>
              <a:rPr lang="en-US" b="1"/>
              <a:t>24-25J-120</a:t>
            </a:r>
            <a:endParaRPr lang="en-US" dirty="0"/>
          </a:p>
        </p:txBody>
      </p:sp>
    </p:spTree>
    <p:extLst>
      <p:ext uri="{BB962C8B-B14F-4D97-AF65-F5344CB8AC3E}">
        <p14:creationId xmlns:p14="http://schemas.microsoft.com/office/powerpoint/2010/main" val="51183230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CC693F-02FF-09AE-38FB-BE24B9576A68}"/>
              </a:ext>
            </a:extLst>
          </p:cNvPr>
          <p:cNvSpPr>
            <a:spLocks noGrp="1"/>
          </p:cNvSpPr>
          <p:nvPr>
            <p:ph type="title"/>
          </p:nvPr>
        </p:nvSpPr>
        <p:spPr>
          <a:xfrm>
            <a:off x="587828" y="-263236"/>
            <a:ext cx="10515601" cy="1163781"/>
          </a:xfrm>
        </p:spPr>
        <p:txBody>
          <a:bodyPr/>
          <a:lstStyle/>
          <a:p>
            <a:r>
              <a:rPr lang="en-US"/>
              <a:t>Research Gap</a:t>
            </a:r>
          </a:p>
        </p:txBody>
      </p:sp>
      <p:sp>
        <p:nvSpPr>
          <p:cNvPr id="7" name="Chart Placeholder 6">
            <a:extLst>
              <a:ext uri="{FF2B5EF4-FFF2-40B4-BE49-F238E27FC236}">
                <a16:creationId xmlns:a16="http://schemas.microsoft.com/office/drawing/2014/main" id="{A97D6D4C-5BA8-9993-8656-A1487A54C2AC}"/>
              </a:ext>
            </a:extLst>
          </p:cNvPr>
          <p:cNvSpPr>
            <a:spLocks noGrp="1"/>
          </p:cNvSpPr>
          <p:nvPr>
            <p:ph type="chart" sz="quarter" idx="27"/>
          </p:nvPr>
        </p:nvSpPr>
        <p:spPr>
          <a:xfrm>
            <a:off x="48590" y="1049193"/>
            <a:ext cx="12143410" cy="4406667"/>
          </a:xfrm>
        </p:spPr>
        <p:txBody>
          <a:bodyPr/>
          <a:lstStyle/>
          <a:p>
            <a:r>
              <a:rPr lang="en-US" sz="1800">
                <a:solidFill>
                  <a:srgbClr val="C00000"/>
                </a:solidFill>
              </a:rPr>
              <a:t>Comprehensive Threat Detection</a:t>
            </a:r>
          </a:p>
          <a:p>
            <a:pPr marL="0" indent="0">
              <a:buNone/>
            </a:pPr>
            <a:r>
              <a:rPr lang="en-US" sz="1800" b="1"/>
              <a:t>Gap:</a:t>
            </a:r>
            <a:r>
              <a:rPr lang="en-US" sz="1800"/>
              <a:t> SDN security solutions often target specific attacks and lack comprehensive detection.</a:t>
            </a:r>
          </a:p>
          <a:p>
            <a:pPr marL="0" indent="0">
              <a:buNone/>
            </a:pPr>
            <a:r>
              <a:rPr lang="en-US" sz="1800" b="1"/>
              <a:t>Need:</a:t>
            </a:r>
            <a:r>
              <a:rPr lang="en-US" sz="1800"/>
              <a:t> Advanced, real-time threat detection for diverse cyber threats.</a:t>
            </a:r>
            <a:endParaRPr lang="en-US" sz="1800">
              <a:solidFill>
                <a:srgbClr val="C00000"/>
              </a:solidFill>
            </a:endParaRPr>
          </a:p>
          <a:p>
            <a:r>
              <a:rPr lang="en-US" sz="1800">
                <a:solidFill>
                  <a:srgbClr val="C00000"/>
                </a:solidFill>
              </a:rPr>
              <a:t>Effectiveness of Automated Responses</a:t>
            </a:r>
          </a:p>
          <a:p>
            <a:pPr marL="0" indent="0">
              <a:buNone/>
            </a:pPr>
            <a:r>
              <a:rPr lang="en-US" sz="1800" b="1"/>
              <a:t>Gap:</a:t>
            </a:r>
            <a:r>
              <a:rPr lang="en-US" sz="1800"/>
              <a:t> Automated response systems' effectiveness is underexplored, particularly in adapting to diverse threats. </a:t>
            </a:r>
          </a:p>
          <a:p>
            <a:pPr marL="0" indent="0">
              <a:buNone/>
            </a:pPr>
            <a:r>
              <a:rPr lang="en-US" sz="1800" b="1"/>
              <a:t>Need:</a:t>
            </a:r>
            <a:r>
              <a:rPr lang="en-US" sz="1800"/>
              <a:t> Research on creating adaptable responses with minimal false positives for various threat scenarios.</a:t>
            </a:r>
            <a:endParaRPr lang="en-US" sz="1800">
              <a:solidFill>
                <a:srgbClr val="C00000"/>
              </a:solidFill>
            </a:endParaRPr>
          </a:p>
          <a:p>
            <a:r>
              <a:rPr lang="en-US" sz="1800">
                <a:solidFill>
                  <a:srgbClr val="C00000"/>
                </a:solidFill>
              </a:rPr>
              <a:t>Impact on Network Performance</a:t>
            </a:r>
          </a:p>
          <a:p>
            <a:pPr marL="0" indent="0">
              <a:buNone/>
            </a:pPr>
            <a:r>
              <a:rPr lang="en-US" sz="1800" b="1">
                <a:solidFill>
                  <a:schemeClr val="tx1"/>
                </a:solidFill>
              </a:rPr>
              <a:t>Gap</a:t>
            </a:r>
            <a:r>
              <a:rPr lang="en-US" sz="1800">
                <a:solidFill>
                  <a:schemeClr val="tx1"/>
                </a:solidFill>
              </a:rPr>
              <a:t>: Limited studies address the impact of automated cybersecurity measures on overall network performance and efficiency.   </a:t>
            </a:r>
          </a:p>
          <a:p>
            <a:pPr marL="0" indent="0">
              <a:buNone/>
            </a:pPr>
            <a:r>
              <a:rPr lang="en-US" sz="1800" b="1">
                <a:solidFill>
                  <a:schemeClr val="tx1"/>
                </a:solidFill>
              </a:rPr>
              <a:t>Need</a:t>
            </a:r>
            <a:r>
              <a:rPr lang="en-US" sz="1800">
                <a:solidFill>
                  <a:schemeClr val="tx1"/>
                </a:solidFill>
              </a:rPr>
              <a:t>: Detailed analysis of how automated security actions affect network performance and strategies to balance security and efficiency.</a:t>
            </a:r>
          </a:p>
          <a:p>
            <a:r>
              <a:rPr lang="en-US" sz="1800">
                <a:solidFill>
                  <a:srgbClr val="C00000"/>
                </a:solidFill>
              </a:rPr>
              <a:t>Scalability and Adaptability of Solutions</a:t>
            </a:r>
          </a:p>
          <a:p>
            <a:r>
              <a:rPr lang="en-US" sz="1800" b="1"/>
              <a:t>Gap:</a:t>
            </a:r>
            <a:r>
              <a:rPr lang="en-US" sz="1800"/>
              <a:t> Existing SDN security solutions lack scalability for large or heterogeneous networks.</a:t>
            </a:r>
          </a:p>
          <a:p>
            <a:r>
              <a:rPr lang="en-US" sz="1800"/>
              <a:t> </a:t>
            </a:r>
            <a:r>
              <a:rPr lang="en-US" sz="1800" b="1"/>
              <a:t>Need:</a:t>
            </a:r>
            <a:r>
              <a:rPr lang="en-US" sz="1800"/>
              <a:t> Research scalable, adaptable security solutions for various network sizes and configurations.</a:t>
            </a:r>
            <a:endParaRPr lang="en-US" sz="1800">
              <a:solidFill>
                <a:srgbClr val="C00000"/>
              </a:solidFill>
            </a:endParaRPr>
          </a:p>
          <a:p>
            <a:endParaRPr lang="en-US"/>
          </a:p>
          <a:p>
            <a:endParaRPr lang="en-US"/>
          </a:p>
          <a:p>
            <a:endParaRPr lang="en-US"/>
          </a:p>
          <a:p>
            <a:endParaRPr lang="en-US"/>
          </a:p>
          <a:p>
            <a:endParaRPr lang="en-US"/>
          </a:p>
        </p:txBody>
      </p:sp>
      <p:sp>
        <p:nvSpPr>
          <p:cNvPr id="5" name="Slide Number Placeholder 4">
            <a:extLst>
              <a:ext uri="{FF2B5EF4-FFF2-40B4-BE49-F238E27FC236}">
                <a16:creationId xmlns:a16="http://schemas.microsoft.com/office/drawing/2014/main" id="{506664AA-8EF0-837C-83A9-FD52C7A9D948}"/>
              </a:ext>
            </a:extLst>
          </p:cNvPr>
          <p:cNvSpPr>
            <a:spLocks noGrp="1"/>
          </p:cNvSpPr>
          <p:nvPr>
            <p:ph type="sldNum" sz="quarter" idx="29"/>
          </p:nvPr>
        </p:nvSpPr>
        <p:spPr/>
        <p:txBody>
          <a:bodyPr/>
          <a:lstStyle/>
          <a:p>
            <a:fld id="{47FEACEE-25B4-4A2D-B147-27296E36371D}" type="slidenum">
              <a:rPr lang="en-US" altLang="zh-CN" smtClean="0"/>
              <a:t>23</a:t>
            </a:fld>
            <a:endParaRPr lang="en-US" altLang="zh-CN"/>
          </a:p>
        </p:txBody>
      </p:sp>
      <p:sp>
        <p:nvSpPr>
          <p:cNvPr id="10" name="Rectangle 9">
            <a:extLst>
              <a:ext uri="{FF2B5EF4-FFF2-40B4-BE49-F238E27FC236}">
                <a16:creationId xmlns:a16="http://schemas.microsoft.com/office/drawing/2014/main" id="{D869E2C7-87BF-5CF3-30DA-625663C77EA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IT21282072</a:t>
            </a:r>
            <a:r>
              <a:rPr lang="en-US" sz="1800">
                <a:solidFill>
                  <a:schemeClr val="tx1"/>
                </a:solidFill>
              </a:rPr>
              <a:t>   | </a:t>
            </a:r>
            <a:r>
              <a:rPr lang="en-US" sz="1800" b="1">
                <a:solidFill>
                  <a:schemeClr val="tx1"/>
                </a:solidFill>
              </a:rPr>
              <a:t>SATKURULINGAM . S </a:t>
            </a:r>
            <a:r>
              <a:rPr lang="en-US" sz="1800">
                <a:solidFill>
                  <a:schemeClr val="tx1"/>
                </a:solidFill>
              </a:rPr>
              <a:t>|  </a:t>
            </a:r>
            <a:r>
              <a:rPr lang="en-US" sz="1800" b="1">
                <a:solidFill>
                  <a:schemeClr val="tx1"/>
                </a:solidFill>
              </a:rPr>
              <a:t>24-25J-120</a:t>
            </a:r>
            <a:endParaRPr lang="en-US" sz="1800" b="0">
              <a:solidFill>
                <a:schemeClr val="tx1"/>
              </a:solidFill>
            </a:endParaRPr>
          </a:p>
          <a:p>
            <a:endParaRPr lang="en-US" sz="1800" b="0">
              <a:solidFill>
                <a:schemeClr val="tx1"/>
              </a:solidFill>
            </a:endParaRPr>
          </a:p>
        </p:txBody>
      </p:sp>
    </p:spTree>
    <p:extLst>
      <p:ext uri="{BB962C8B-B14F-4D97-AF65-F5344CB8AC3E}">
        <p14:creationId xmlns:p14="http://schemas.microsoft.com/office/powerpoint/2010/main" val="306036895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9713-E639-B29E-1965-DA268422961E}"/>
              </a:ext>
            </a:extLst>
          </p:cNvPr>
          <p:cNvSpPr>
            <a:spLocks noGrp="1"/>
          </p:cNvSpPr>
          <p:nvPr>
            <p:ph type="title"/>
          </p:nvPr>
        </p:nvSpPr>
        <p:spPr/>
        <p:txBody>
          <a:bodyPr/>
          <a:lstStyle/>
          <a:p>
            <a:r>
              <a:rPr lang="en-US"/>
              <a:t>System Diagram</a:t>
            </a:r>
          </a:p>
        </p:txBody>
      </p:sp>
      <p:sp>
        <p:nvSpPr>
          <p:cNvPr id="5" name="Slide Number Placeholder 4">
            <a:extLst>
              <a:ext uri="{FF2B5EF4-FFF2-40B4-BE49-F238E27FC236}">
                <a16:creationId xmlns:a16="http://schemas.microsoft.com/office/drawing/2014/main" id="{09AE444B-44D3-C9B7-CBE1-F420CE35E525}"/>
              </a:ext>
            </a:extLst>
          </p:cNvPr>
          <p:cNvSpPr>
            <a:spLocks noGrp="1"/>
          </p:cNvSpPr>
          <p:nvPr>
            <p:ph type="sldNum" sz="quarter" idx="29"/>
          </p:nvPr>
        </p:nvSpPr>
        <p:spPr/>
        <p:txBody>
          <a:bodyPr/>
          <a:lstStyle/>
          <a:p>
            <a:fld id="{47FEACEE-25B4-4A2D-B147-27296E36371D}" type="slidenum">
              <a:rPr lang="en-US" altLang="zh-CN" smtClean="0"/>
              <a:t>24</a:t>
            </a:fld>
            <a:endParaRPr lang="en-US" altLang="zh-CN"/>
          </a:p>
        </p:txBody>
      </p:sp>
      <p:pic>
        <p:nvPicPr>
          <p:cNvPr id="12" name="Picture 11">
            <a:extLst>
              <a:ext uri="{FF2B5EF4-FFF2-40B4-BE49-F238E27FC236}">
                <a16:creationId xmlns:a16="http://schemas.microsoft.com/office/drawing/2014/main" id="{95471920-6F32-F975-DAF5-B266FF17F29C}"/>
              </a:ext>
            </a:extLst>
          </p:cNvPr>
          <p:cNvPicPr>
            <a:picLocks noChangeAspect="1"/>
          </p:cNvPicPr>
          <p:nvPr/>
        </p:nvPicPr>
        <p:blipFill>
          <a:blip r:embed="rId2"/>
          <a:stretch>
            <a:fillRect/>
          </a:stretch>
        </p:blipFill>
        <p:spPr>
          <a:xfrm>
            <a:off x="484632" y="1519237"/>
            <a:ext cx="10992993" cy="4155757"/>
          </a:xfrm>
          <a:prstGeom prst="rect">
            <a:avLst/>
          </a:prstGeom>
        </p:spPr>
      </p:pic>
      <p:sp>
        <p:nvSpPr>
          <p:cNvPr id="6" name="Footer Placeholder 3">
            <a:extLst>
              <a:ext uri="{FF2B5EF4-FFF2-40B4-BE49-F238E27FC236}">
                <a16:creationId xmlns:a16="http://schemas.microsoft.com/office/drawing/2014/main" id="{3801D343-C52E-374D-ABD5-02472821FB72}"/>
              </a:ext>
            </a:extLst>
          </p:cNvPr>
          <p:cNvSpPr>
            <a:spLocks noGrp="1"/>
          </p:cNvSpPr>
          <p:nvPr>
            <p:ph type="ftr" sz="quarter" idx="28"/>
          </p:nvPr>
        </p:nvSpPr>
        <p:spPr>
          <a:xfrm>
            <a:off x="2895600" y="6405171"/>
            <a:ext cx="6498059" cy="365125"/>
          </a:xfrm>
        </p:spPr>
        <p:txBody>
          <a:bodyPr/>
          <a:lstStyle/>
          <a:p>
            <a:r>
              <a:rPr lang="en-US" sz="1800" b="1" dirty="0">
                <a:solidFill>
                  <a:schemeClr val="tx1"/>
                </a:solidFill>
              </a:rPr>
              <a:t>IT21282072</a:t>
            </a:r>
            <a:r>
              <a:rPr lang="en-US" sz="1800" dirty="0">
                <a:solidFill>
                  <a:schemeClr val="tx1"/>
                </a:solidFill>
              </a:rPr>
              <a:t>   | </a:t>
            </a:r>
            <a:r>
              <a:rPr lang="en-US" sz="1800" b="1" dirty="0">
                <a:solidFill>
                  <a:schemeClr val="tx1"/>
                </a:solidFill>
              </a:rPr>
              <a:t>SATKURULINGAM . S </a:t>
            </a:r>
            <a:r>
              <a:rPr lang="en-US" sz="1800" dirty="0">
                <a:solidFill>
                  <a:schemeClr val="tx1"/>
                </a:solidFill>
              </a:rPr>
              <a:t>|  </a:t>
            </a:r>
            <a:r>
              <a:rPr lang="en-US" sz="1800" b="1" dirty="0">
                <a:solidFill>
                  <a:schemeClr val="tx1"/>
                </a:solidFill>
              </a:rPr>
              <a:t>24-25J-120</a:t>
            </a:r>
            <a:endParaRPr lang="en-US" sz="1800" b="0" dirty="0">
              <a:solidFill>
                <a:schemeClr val="tx1"/>
              </a:solidFill>
            </a:endParaRPr>
          </a:p>
        </p:txBody>
      </p:sp>
    </p:spTree>
    <p:extLst>
      <p:ext uri="{BB962C8B-B14F-4D97-AF65-F5344CB8AC3E}">
        <p14:creationId xmlns:p14="http://schemas.microsoft.com/office/powerpoint/2010/main" val="115343859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9713-E639-B29E-1965-DA268422961E}"/>
              </a:ext>
            </a:extLst>
          </p:cNvPr>
          <p:cNvSpPr>
            <a:spLocks noGrp="1"/>
          </p:cNvSpPr>
          <p:nvPr>
            <p:ph type="title"/>
          </p:nvPr>
        </p:nvSpPr>
        <p:spPr>
          <a:xfrm>
            <a:off x="609600" y="35169"/>
            <a:ext cx="10515600" cy="992879"/>
          </a:xfrm>
        </p:spPr>
        <p:txBody>
          <a:bodyPr/>
          <a:lstStyle/>
          <a:p>
            <a:r>
              <a:rPr lang="en-US" dirty="0"/>
              <a:t>                 WORK BREAKDOWN CHART</a:t>
            </a:r>
          </a:p>
        </p:txBody>
      </p:sp>
      <p:pic>
        <p:nvPicPr>
          <p:cNvPr id="16" name="Picture 15">
            <a:extLst>
              <a:ext uri="{FF2B5EF4-FFF2-40B4-BE49-F238E27FC236}">
                <a16:creationId xmlns:a16="http://schemas.microsoft.com/office/drawing/2014/main" id="{B9622255-CCD0-B889-52BC-DF50C42A571C}"/>
              </a:ext>
            </a:extLst>
          </p:cNvPr>
          <p:cNvPicPr>
            <a:picLocks noChangeAspect="1"/>
          </p:cNvPicPr>
          <p:nvPr/>
        </p:nvPicPr>
        <p:blipFill rotWithShape="1">
          <a:blip r:embed="rId2"/>
          <a:srcRect l="27822" t="26651" r="458" b="416"/>
          <a:stretch/>
        </p:blipFill>
        <p:spPr>
          <a:xfrm>
            <a:off x="990600" y="1028048"/>
            <a:ext cx="10088610" cy="4686952"/>
          </a:xfrm>
          <a:prstGeom prst="rect">
            <a:avLst/>
          </a:prstGeom>
        </p:spPr>
      </p:pic>
      <p:sp>
        <p:nvSpPr>
          <p:cNvPr id="3" name="Footer Placeholder 3">
            <a:extLst>
              <a:ext uri="{FF2B5EF4-FFF2-40B4-BE49-F238E27FC236}">
                <a16:creationId xmlns:a16="http://schemas.microsoft.com/office/drawing/2014/main" id="{533B1D36-4091-BFA0-612E-7D736DE40994}"/>
              </a:ext>
            </a:extLst>
          </p:cNvPr>
          <p:cNvSpPr>
            <a:spLocks noGrp="1"/>
          </p:cNvSpPr>
          <p:nvPr>
            <p:ph type="ftr" sz="quarter" idx="28"/>
          </p:nvPr>
        </p:nvSpPr>
        <p:spPr>
          <a:xfrm>
            <a:off x="2846970" y="6342754"/>
            <a:ext cx="6498059" cy="365125"/>
          </a:xfrm>
        </p:spPr>
        <p:txBody>
          <a:bodyPr/>
          <a:lstStyle/>
          <a:p>
            <a:r>
              <a:rPr lang="en-US" sz="1800" b="1" dirty="0">
                <a:solidFill>
                  <a:schemeClr val="tx1"/>
                </a:solidFill>
              </a:rPr>
              <a:t>IT21282072</a:t>
            </a:r>
            <a:r>
              <a:rPr lang="en-US" sz="1800" dirty="0">
                <a:solidFill>
                  <a:schemeClr val="tx1"/>
                </a:solidFill>
              </a:rPr>
              <a:t>   | </a:t>
            </a:r>
            <a:r>
              <a:rPr lang="en-US" sz="1800" b="1" dirty="0">
                <a:solidFill>
                  <a:schemeClr val="tx1"/>
                </a:solidFill>
              </a:rPr>
              <a:t>SATKURULINGAM . S </a:t>
            </a:r>
            <a:r>
              <a:rPr lang="en-US" sz="1800" dirty="0">
                <a:solidFill>
                  <a:schemeClr val="tx1"/>
                </a:solidFill>
              </a:rPr>
              <a:t>|  </a:t>
            </a:r>
            <a:r>
              <a:rPr lang="en-US" sz="1800" b="1" dirty="0">
                <a:solidFill>
                  <a:schemeClr val="tx1"/>
                </a:solidFill>
              </a:rPr>
              <a:t>24-25J-120</a:t>
            </a:r>
            <a:endParaRPr lang="en-US" sz="1800" b="0" dirty="0">
              <a:solidFill>
                <a:schemeClr val="tx1"/>
              </a:solidFill>
            </a:endParaRPr>
          </a:p>
        </p:txBody>
      </p:sp>
    </p:spTree>
    <p:extLst>
      <p:ext uri="{BB962C8B-B14F-4D97-AF65-F5344CB8AC3E}">
        <p14:creationId xmlns:p14="http://schemas.microsoft.com/office/powerpoint/2010/main" val="17901696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1EB4-6596-AE85-DFC2-A250BEEBD297}"/>
              </a:ext>
            </a:extLst>
          </p:cNvPr>
          <p:cNvSpPr>
            <a:spLocks noGrp="1"/>
          </p:cNvSpPr>
          <p:nvPr>
            <p:ph type="title"/>
          </p:nvPr>
        </p:nvSpPr>
        <p:spPr/>
        <p:txBody>
          <a:bodyPr/>
          <a:lstStyle/>
          <a:p>
            <a:r>
              <a:rPr lang="en-US"/>
              <a:t>Gannt Chart</a:t>
            </a:r>
          </a:p>
        </p:txBody>
      </p:sp>
      <p:sp>
        <p:nvSpPr>
          <p:cNvPr id="4" name="Footer Placeholder 3">
            <a:extLst>
              <a:ext uri="{FF2B5EF4-FFF2-40B4-BE49-F238E27FC236}">
                <a16:creationId xmlns:a16="http://schemas.microsoft.com/office/drawing/2014/main" id="{18694166-3286-BB17-A1B1-5C076C864F9C}"/>
              </a:ext>
            </a:extLst>
          </p:cNvPr>
          <p:cNvSpPr>
            <a:spLocks noGrp="1"/>
          </p:cNvSpPr>
          <p:nvPr>
            <p:ph type="ftr" sz="quarter" idx="28"/>
          </p:nvPr>
        </p:nvSpPr>
        <p:spPr>
          <a:xfrm>
            <a:off x="2596599" y="6217920"/>
            <a:ext cx="6498059" cy="365125"/>
          </a:xfrm>
        </p:spPr>
        <p:txBody>
          <a:bodyPr/>
          <a:lstStyle/>
          <a:p>
            <a:r>
              <a:rPr lang="en-US" sz="1800" b="1" dirty="0">
                <a:solidFill>
                  <a:schemeClr val="tx1"/>
                </a:solidFill>
              </a:rPr>
              <a:t>IT21282072</a:t>
            </a:r>
            <a:r>
              <a:rPr lang="en-US" sz="1800" dirty="0">
                <a:solidFill>
                  <a:schemeClr val="tx1"/>
                </a:solidFill>
              </a:rPr>
              <a:t>   | </a:t>
            </a:r>
            <a:r>
              <a:rPr lang="en-US" sz="1800" b="1" dirty="0">
                <a:solidFill>
                  <a:schemeClr val="tx1"/>
                </a:solidFill>
              </a:rPr>
              <a:t>SATKURULINGAM . S </a:t>
            </a:r>
            <a:r>
              <a:rPr lang="en-US" sz="1800" dirty="0">
                <a:solidFill>
                  <a:schemeClr val="tx1"/>
                </a:solidFill>
              </a:rPr>
              <a:t>|  </a:t>
            </a:r>
            <a:r>
              <a:rPr lang="en-US" sz="1800" b="1" dirty="0">
                <a:solidFill>
                  <a:schemeClr val="tx1"/>
                </a:solidFill>
              </a:rPr>
              <a:t>24-25J-120</a:t>
            </a:r>
            <a:endParaRPr lang="en-US" sz="1800" b="0" dirty="0">
              <a:solidFill>
                <a:schemeClr val="tx1"/>
              </a:solidFill>
            </a:endParaRPr>
          </a:p>
        </p:txBody>
      </p:sp>
      <p:sp>
        <p:nvSpPr>
          <p:cNvPr id="5" name="Slide Number Placeholder 4">
            <a:extLst>
              <a:ext uri="{FF2B5EF4-FFF2-40B4-BE49-F238E27FC236}">
                <a16:creationId xmlns:a16="http://schemas.microsoft.com/office/drawing/2014/main" id="{EBD43F0A-3558-CC07-073A-509FD8939148}"/>
              </a:ext>
            </a:extLst>
          </p:cNvPr>
          <p:cNvSpPr>
            <a:spLocks noGrp="1"/>
          </p:cNvSpPr>
          <p:nvPr>
            <p:ph type="sldNum" sz="quarter" idx="29"/>
          </p:nvPr>
        </p:nvSpPr>
        <p:spPr/>
        <p:txBody>
          <a:bodyPr/>
          <a:lstStyle/>
          <a:p>
            <a:fld id="{47FEACEE-25B4-4A2D-B147-27296E36371D}" type="slidenum">
              <a:rPr lang="en-US" altLang="zh-CN" smtClean="0"/>
              <a:t>26</a:t>
            </a:fld>
            <a:endParaRPr lang="en-US" altLang="zh-CN"/>
          </a:p>
        </p:txBody>
      </p:sp>
      <p:sp>
        <p:nvSpPr>
          <p:cNvPr id="7" name="Chart Placeholder 6">
            <a:extLst>
              <a:ext uri="{FF2B5EF4-FFF2-40B4-BE49-F238E27FC236}">
                <a16:creationId xmlns:a16="http://schemas.microsoft.com/office/drawing/2014/main" id="{9754AF20-4A64-AC36-052A-C8F78326B44C}"/>
              </a:ext>
            </a:extLst>
          </p:cNvPr>
          <p:cNvSpPr>
            <a:spLocks noGrp="1"/>
          </p:cNvSpPr>
          <p:nvPr>
            <p:ph type="chart" sz="quarter" idx="27"/>
          </p:nvPr>
        </p:nvSpPr>
        <p:spPr/>
        <p:txBody>
          <a:bodyPr/>
          <a:lstStyle/>
          <a:p>
            <a:endParaRPr lang="en-US"/>
          </a:p>
        </p:txBody>
      </p:sp>
      <p:pic>
        <p:nvPicPr>
          <p:cNvPr id="9" name="Picture 8">
            <a:extLst>
              <a:ext uri="{FF2B5EF4-FFF2-40B4-BE49-F238E27FC236}">
                <a16:creationId xmlns:a16="http://schemas.microsoft.com/office/drawing/2014/main" id="{97AE984E-4C4B-8208-AC42-B902E9C1343A}"/>
              </a:ext>
            </a:extLst>
          </p:cNvPr>
          <p:cNvPicPr>
            <a:picLocks noChangeAspect="1"/>
          </p:cNvPicPr>
          <p:nvPr/>
        </p:nvPicPr>
        <p:blipFill>
          <a:blip r:embed="rId2"/>
          <a:srcRect b="6578"/>
          <a:stretch>
            <a:fillRect/>
          </a:stretch>
        </p:blipFill>
        <p:spPr>
          <a:xfrm>
            <a:off x="533670" y="1535155"/>
            <a:ext cx="10889795" cy="4243112"/>
          </a:xfrm>
          <a:prstGeom prst="rect">
            <a:avLst/>
          </a:prstGeom>
        </p:spPr>
      </p:pic>
    </p:spTree>
    <p:extLst>
      <p:ext uri="{BB962C8B-B14F-4D97-AF65-F5344CB8AC3E}">
        <p14:creationId xmlns:p14="http://schemas.microsoft.com/office/powerpoint/2010/main" val="371402443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4E3E-AB19-72D5-949E-3A231BD6D78C}"/>
              </a:ext>
            </a:extLst>
          </p:cNvPr>
          <p:cNvSpPr>
            <a:spLocks noGrp="1"/>
          </p:cNvSpPr>
          <p:nvPr>
            <p:ph type="title"/>
          </p:nvPr>
        </p:nvSpPr>
        <p:spPr/>
        <p:txBody>
          <a:bodyPr/>
          <a:lstStyle/>
          <a:p>
            <a:r>
              <a:rPr lang="en-US">
                <a:solidFill>
                  <a:schemeClr val="accent2">
                    <a:lumMod val="60000"/>
                    <a:lumOff val="40000"/>
                  </a:schemeClr>
                </a:solidFill>
              </a:rPr>
              <a:t>Technologies</a:t>
            </a:r>
          </a:p>
        </p:txBody>
      </p:sp>
      <p:sp>
        <p:nvSpPr>
          <p:cNvPr id="3" name="Chart Placeholder 2">
            <a:extLst>
              <a:ext uri="{FF2B5EF4-FFF2-40B4-BE49-F238E27FC236}">
                <a16:creationId xmlns:a16="http://schemas.microsoft.com/office/drawing/2014/main" id="{A1C8F41D-114A-45D4-6CBF-27F5650CCCE3}"/>
              </a:ext>
            </a:extLst>
          </p:cNvPr>
          <p:cNvSpPr>
            <a:spLocks noGrp="1"/>
          </p:cNvSpPr>
          <p:nvPr>
            <p:ph type="chart" sz="quarter" idx="27"/>
          </p:nvPr>
        </p:nvSpPr>
        <p:spPr/>
        <p:txBody>
          <a:bodyPr/>
          <a:lstStyle/>
          <a:p>
            <a:pPr marL="0" indent="0">
              <a:buNone/>
            </a:pPr>
            <a:r>
              <a:rPr lang="en-US" b="1"/>
              <a:t>SDN Controller:</a:t>
            </a:r>
            <a:r>
              <a:rPr lang="en-US"/>
              <a:t> OpenDaylight</a:t>
            </a:r>
          </a:p>
          <a:p>
            <a:pPr marL="0" indent="0">
              <a:buNone/>
            </a:pPr>
            <a:r>
              <a:rPr lang="en-US" b="1"/>
              <a:t>Programming Languages:</a:t>
            </a:r>
            <a:r>
              <a:rPr lang="en-US"/>
              <a:t> Python</a:t>
            </a:r>
          </a:p>
          <a:p>
            <a:pPr marL="0" indent="0">
              <a:buNone/>
            </a:pPr>
            <a:r>
              <a:rPr lang="en-US" b="1"/>
              <a:t>Development Environment:</a:t>
            </a:r>
            <a:r>
              <a:rPr lang="en-US"/>
              <a:t> Google Colab, GitHub</a:t>
            </a:r>
          </a:p>
          <a:p>
            <a:pPr marL="0" indent="0">
              <a:buNone/>
            </a:pPr>
            <a:r>
              <a:rPr lang="en-US" b="1"/>
              <a:t>Networking and Security Tools:</a:t>
            </a:r>
            <a:r>
              <a:rPr lang="en-US"/>
              <a:t> Wireshark, Mininet, Snort, Zeek</a:t>
            </a:r>
          </a:p>
          <a:p>
            <a:pPr marL="0" indent="0">
              <a:buNone/>
            </a:pPr>
            <a:r>
              <a:rPr lang="en-US" b="1"/>
              <a:t>Virtualization and Containerization:</a:t>
            </a:r>
            <a:r>
              <a:rPr lang="en-US"/>
              <a:t> VirtualBox, Docker, Kubernetes</a:t>
            </a:r>
          </a:p>
          <a:p>
            <a:pPr marL="0" indent="0">
              <a:buNone/>
            </a:pPr>
            <a:r>
              <a:rPr lang="en-US" b="1"/>
              <a:t>Operating Systems:</a:t>
            </a:r>
            <a:r>
              <a:rPr lang="en-US"/>
              <a:t> Linux (Ubuntu), Windows</a:t>
            </a:r>
          </a:p>
          <a:p>
            <a:pPr marL="0" indent="0">
              <a:buNone/>
            </a:pPr>
            <a:endParaRPr lang="en-US"/>
          </a:p>
          <a:p>
            <a:pPr marL="0" indent="0">
              <a:buNone/>
            </a:pPr>
            <a:endParaRPr lang="en-US"/>
          </a:p>
          <a:p>
            <a:pPr marL="0" indent="0">
              <a:buNone/>
            </a:pPr>
            <a:endParaRPr lang="en-US"/>
          </a:p>
        </p:txBody>
      </p:sp>
      <p:sp>
        <p:nvSpPr>
          <p:cNvPr id="5" name="Slide Number Placeholder 4">
            <a:extLst>
              <a:ext uri="{FF2B5EF4-FFF2-40B4-BE49-F238E27FC236}">
                <a16:creationId xmlns:a16="http://schemas.microsoft.com/office/drawing/2014/main" id="{33E1BC89-157C-C4C3-734F-6E0A543BCE07}"/>
              </a:ext>
            </a:extLst>
          </p:cNvPr>
          <p:cNvSpPr>
            <a:spLocks noGrp="1"/>
          </p:cNvSpPr>
          <p:nvPr>
            <p:ph type="sldNum" sz="quarter" idx="29"/>
          </p:nvPr>
        </p:nvSpPr>
        <p:spPr/>
        <p:txBody>
          <a:bodyPr/>
          <a:lstStyle/>
          <a:p>
            <a:fld id="{47FEACEE-25B4-4A2D-B147-27296E36371D}" type="slidenum">
              <a:rPr lang="en-US" altLang="zh-CN" smtClean="0"/>
              <a:t>27</a:t>
            </a:fld>
            <a:endParaRPr lang="en-US" altLang="zh-CN"/>
          </a:p>
        </p:txBody>
      </p:sp>
      <p:sp>
        <p:nvSpPr>
          <p:cNvPr id="9" name="TextBox 8">
            <a:extLst>
              <a:ext uri="{FF2B5EF4-FFF2-40B4-BE49-F238E27FC236}">
                <a16:creationId xmlns:a16="http://schemas.microsoft.com/office/drawing/2014/main" id="{2383F17A-0B79-CBA5-B3DB-A2AD9A082592}"/>
              </a:ext>
            </a:extLst>
          </p:cNvPr>
          <p:cNvSpPr txBox="1"/>
          <p:nvPr/>
        </p:nvSpPr>
        <p:spPr>
          <a:xfrm>
            <a:off x="2984727" y="6350924"/>
            <a:ext cx="6096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a:solidFill>
                  <a:schemeClr val="tx1"/>
                </a:solidFill>
              </a:rPr>
              <a:t>IT21282072</a:t>
            </a:r>
            <a:r>
              <a:rPr lang="en-US" sz="1800">
                <a:solidFill>
                  <a:schemeClr val="tx1"/>
                </a:solidFill>
              </a:rPr>
              <a:t>   | </a:t>
            </a:r>
            <a:r>
              <a:rPr lang="en-US" sz="1800" b="1">
                <a:solidFill>
                  <a:schemeClr val="tx1"/>
                </a:solidFill>
              </a:rPr>
              <a:t>SATKURULINGAM . S </a:t>
            </a:r>
            <a:r>
              <a:rPr lang="en-US" sz="1800">
                <a:solidFill>
                  <a:schemeClr val="tx1"/>
                </a:solidFill>
              </a:rPr>
              <a:t>|  </a:t>
            </a:r>
            <a:r>
              <a:rPr lang="en-US" sz="1800" b="1">
                <a:solidFill>
                  <a:schemeClr val="tx1"/>
                </a:solidFill>
              </a:rPr>
              <a:t>24-25J-120</a:t>
            </a:r>
            <a:endParaRPr lang="en-US" sz="1800" b="0">
              <a:solidFill>
                <a:schemeClr val="tx1"/>
              </a:solidFill>
            </a:endParaRPr>
          </a:p>
        </p:txBody>
      </p:sp>
      <p:pic>
        <p:nvPicPr>
          <p:cNvPr id="2058" name="Picture 10" descr="The OpenDaylight Project · GitHub">
            <a:extLst>
              <a:ext uri="{FF2B5EF4-FFF2-40B4-BE49-F238E27FC236}">
                <a16:creationId xmlns:a16="http://schemas.microsoft.com/office/drawing/2014/main" id="{7785820B-B64A-762B-AAF3-624ED2381C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93138" y="112360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5261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8702F-FF41-8F84-AA90-6D73D2D8F54E}"/>
              </a:ext>
            </a:extLst>
          </p:cNvPr>
          <p:cNvSpPr>
            <a:spLocks noGrp="1"/>
          </p:cNvSpPr>
          <p:nvPr>
            <p:ph type="title"/>
          </p:nvPr>
        </p:nvSpPr>
        <p:spPr/>
        <p:txBody>
          <a:bodyPr/>
          <a:lstStyle/>
          <a:p>
            <a:r>
              <a:rPr lang="en-US"/>
              <a:t>Requirements</a:t>
            </a:r>
          </a:p>
        </p:txBody>
      </p:sp>
      <p:sp>
        <p:nvSpPr>
          <p:cNvPr id="3" name="Chart Placeholder 2">
            <a:extLst>
              <a:ext uri="{FF2B5EF4-FFF2-40B4-BE49-F238E27FC236}">
                <a16:creationId xmlns:a16="http://schemas.microsoft.com/office/drawing/2014/main" id="{2C2D115D-9752-EBEA-18D8-CDB52C27750C}"/>
              </a:ext>
            </a:extLst>
          </p:cNvPr>
          <p:cNvSpPr>
            <a:spLocks noGrp="1"/>
          </p:cNvSpPr>
          <p:nvPr>
            <p:ph type="chart" sz="quarter" idx="27"/>
          </p:nvPr>
        </p:nvSpPr>
        <p:spPr>
          <a:xfrm>
            <a:off x="587828" y="1622510"/>
            <a:ext cx="3789299" cy="2589725"/>
          </a:xfrm>
        </p:spPr>
        <p:txBody>
          <a:bodyPr/>
          <a:lstStyle/>
          <a:p>
            <a:pPr marL="0" indent="0">
              <a:buNone/>
            </a:pPr>
            <a:r>
              <a:rPr lang="en-US" b="1"/>
              <a:t>Functional Requirements                                                            </a:t>
            </a:r>
          </a:p>
          <a:p>
            <a:pPr>
              <a:buFont typeface="Wingdings" panose="05000000000000000000" pitchFamily="2" charset="2"/>
              <a:buChar char="§"/>
            </a:pPr>
            <a:r>
              <a:rPr lang="en-US" b="1"/>
              <a:t>16GB RAM</a:t>
            </a:r>
          </a:p>
          <a:p>
            <a:pPr>
              <a:buFont typeface="Wingdings" panose="05000000000000000000" pitchFamily="2" charset="2"/>
              <a:buChar char="§"/>
            </a:pPr>
            <a:r>
              <a:rPr lang="en-US" b="1"/>
              <a:t>i5 7 GEN (minimum)</a:t>
            </a:r>
          </a:p>
          <a:p>
            <a:pPr>
              <a:buFont typeface="Wingdings" panose="05000000000000000000" pitchFamily="2" charset="2"/>
              <a:buChar char="§"/>
            </a:pPr>
            <a:r>
              <a:rPr lang="en-US" b="1"/>
              <a:t>Network port (RJ45)</a:t>
            </a:r>
          </a:p>
          <a:p>
            <a:pPr>
              <a:buFont typeface="Wingdings" panose="05000000000000000000" pitchFamily="2" charset="2"/>
              <a:buChar char="§"/>
            </a:pPr>
            <a:r>
              <a:rPr lang="en-US" b="1"/>
              <a:t>SSD – 128GB     </a:t>
            </a:r>
          </a:p>
          <a:p>
            <a:pPr>
              <a:buFont typeface="Wingdings" panose="05000000000000000000" pitchFamily="2" charset="2"/>
              <a:buChar char="§"/>
            </a:pPr>
            <a:r>
              <a:rPr lang="en-US" b="1"/>
              <a:t>Windows 10                     </a:t>
            </a:r>
          </a:p>
        </p:txBody>
      </p:sp>
      <p:sp>
        <p:nvSpPr>
          <p:cNvPr id="4" name="Footer Placeholder 3">
            <a:extLst>
              <a:ext uri="{FF2B5EF4-FFF2-40B4-BE49-F238E27FC236}">
                <a16:creationId xmlns:a16="http://schemas.microsoft.com/office/drawing/2014/main" id="{C3A1CC04-3111-F82D-F913-EB970B10586E}"/>
              </a:ext>
            </a:extLst>
          </p:cNvPr>
          <p:cNvSpPr>
            <a:spLocks noGrp="1"/>
          </p:cNvSpPr>
          <p:nvPr>
            <p:ph type="ftr" sz="quarter" idx="28"/>
          </p:nvPr>
        </p:nvSpPr>
        <p:spPr>
          <a:xfrm>
            <a:off x="1676400" y="6350924"/>
            <a:ext cx="8229599" cy="365125"/>
          </a:xfrm>
        </p:spPr>
        <p:txBody>
          <a:bodyPr/>
          <a:lstStyle/>
          <a:p>
            <a:r>
              <a:rPr lang="en-US" sz="2000" b="1" dirty="0">
                <a:solidFill>
                  <a:schemeClr val="tx1"/>
                </a:solidFill>
              </a:rPr>
              <a:t>IT21282072</a:t>
            </a:r>
            <a:r>
              <a:rPr lang="en-US" sz="2000" dirty="0">
                <a:solidFill>
                  <a:schemeClr val="tx1"/>
                </a:solidFill>
              </a:rPr>
              <a:t>   | </a:t>
            </a:r>
            <a:r>
              <a:rPr lang="en-US" sz="2000" b="1" dirty="0">
                <a:solidFill>
                  <a:schemeClr val="tx1"/>
                </a:solidFill>
              </a:rPr>
              <a:t>SATKURULINGAM . S </a:t>
            </a:r>
            <a:r>
              <a:rPr lang="en-US" sz="2000" dirty="0">
                <a:solidFill>
                  <a:schemeClr val="tx1"/>
                </a:solidFill>
              </a:rPr>
              <a:t>|  </a:t>
            </a:r>
            <a:r>
              <a:rPr lang="en-US" sz="2000" b="1" dirty="0">
                <a:solidFill>
                  <a:schemeClr val="tx1"/>
                </a:solidFill>
              </a:rPr>
              <a:t>24-25J-120</a:t>
            </a:r>
            <a:endParaRPr lang="en-US" sz="2000" b="0" dirty="0">
              <a:solidFill>
                <a:schemeClr val="tx1"/>
              </a:solidFill>
            </a:endParaRPr>
          </a:p>
        </p:txBody>
      </p:sp>
      <p:sp>
        <p:nvSpPr>
          <p:cNvPr id="5" name="Slide Number Placeholder 4">
            <a:extLst>
              <a:ext uri="{FF2B5EF4-FFF2-40B4-BE49-F238E27FC236}">
                <a16:creationId xmlns:a16="http://schemas.microsoft.com/office/drawing/2014/main" id="{F6B30A9F-F944-DEB9-C42B-50183A64546B}"/>
              </a:ext>
            </a:extLst>
          </p:cNvPr>
          <p:cNvSpPr>
            <a:spLocks noGrp="1"/>
          </p:cNvSpPr>
          <p:nvPr>
            <p:ph type="sldNum" sz="quarter" idx="29"/>
          </p:nvPr>
        </p:nvSpPr>
        <p:spPr/>
        <p:txBody>
          <a:bodyPr/>
          <a:lstStyle/>
          <a:p>
            <a:fld id="{47FEACEE-25B4-4A2D-B147-27296E36371D}" type="slidenum">
              <a:rPr lang="en-US" altLang="zh-CN" smtClean="0"/>
              <a:t>28</a:t>
            </a:fld>
            <a:endParaRPr lang="en-US" altLang="zh-CN"/>
          </a:p>
        </p:txBody>
      </p:sp>
      <p:sp>
        <p:nvSpPr>
          <p:cNvPr id="9" name="TextBox 8">
            <a:extLst>
              <a:ext uri="{FF2B5EF4-FFF2-40B4-BE49-F238E27FC236}">
                <a16:creationId xmlns:a16="http://schemas.microsoft.com/office/drawing/2014/main" id="{6E3A1E34-665F-CA73-742F-803FE08E1545}"/>
              </a:ext>
            </a:extLst>
          </p:cNvPr>
          <p:cNvSpPr txBox="1"/>
          <p:nvPr/>
        </p:nvSpPr>
        <p:spPr>
          <a:xfrm>
            <a:off x="5920225" y="1622510"/>
            <a:ext cx="3789299" cy="369332"/>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1800" b="1">
                <a:latin typeface="Posterama" panose="020B0504020200020000" pitchFamily="34" charset="0"/>
                <a:ea typeface="微软雅黑"/>
                <a:cs typeface="Posterama" panose="020B0504020200020000" pitchFamily="34" charset="0"/>
              </a:rPr>
              <a:t>System Requirements</a:t>
            </a:r>
            <a:r>
              <a:rPr lang="en-US" sz="1800" b="1">
                <a:solidFill>
                  <a:prstClr val="white"/>
                </a:solidFill>
                <a:latin typeface="Posterama" panose="020B0504020200020000" pitchFamily="34" charset="0"/>
                <a:ea typeface="微软雅黑"/>
                <a:cs typeface="Posterama" panose="020B0504020200020000" pitchFamily="34" charset="0"/>
              </a:rPr>
              <a:t> </a:t>
            </a:r>
          </a:p>
        </p:txBody>
      </p:sp>
      <p:sp>
        <p:nvSpPr>
          <p:cNvPr id="12" name="TextBox 11">
            <a:extLst>
              <a:ext uri="{FF2B5EF4-FFF2-40B4-BE49-F238E27FC236}">
                <a16:creationId xmlns:a16="http://schemas.microsoft.com/office/drawing/2014/main" id="{0D5A3D51-DD88-378E-819A-03A326EA9299}"/>
              </a:ext>
            </a:extLst>
          </p:cNvPr>
          <p:cNvSpPr txBox="1"/>
          <p:nvPr/>
        </p:nvSpPr>
        <p:spPr>
          <a:xfrm>
            <a:off x="6642100" y="1992355"/>
            <a:ext cx="2667000" cy="1710468"/>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50000"/>
              </a:lnSpc>
              <a:spcBef>
                <a:spcPct val="0"/>
              </a:spcBef>
              <a:buFont typeface="Wingdings" panose="05000000000000000000" pitchFamily="2" charset="2"/>
              <a:buChar char="§"/>
            </a:pPr>
            <a:r>
              <a:rPr lang="en-US" b="1">
                <a:solidFill>
                  <a:schemeClr val="accent6"/>
                </a:solidFill>
                <a:latin typeface="Posterama" panose="020B0504020200020000" pitchFamily="34" charset="0"/>
                <a:ea typeface="微软雅黑"/>
                <a:cs typeface="Posterama" panose="020B0504020200020000" pitchFamily="34" charset="0"/>
              </a:rPr>
              <a:t>Performance</a:t>
            </a:r>
          </a:p>
          <a:p>
            <a:pPr marL="285750" indent="-285750" algn="just">
              <a:lnSpc>
                <a:spcPct val="150000"/>
              </a:lnSpc>
              <a:buFont typeface="Wingdings" panose="05000000000000000000" pitchFamily="2" charset="2"/>
              <a:buChar char="§"/>
            </a:pPr>
            <a:r>
              <a:rPr lang="en-US" b="1">
                <a:solidFill>
                  <a:schemeClr val="accent6"/>
                </a:solidFill>
                <a:latin typeface="Posterama" panose="020B0504020200020000" pitchFamily="34" charset="0"/>
                <a:ea typeface="微软雅黑"/>
                <a:cs typeface="Posterama" panose="020B0504020200020000" pitchFamily="34" charset="0"/>
              </a:rPr>
              <a:t>Scalability</a:t>
            </a:r>
          </a:p>
          <a:p>
            <a:pPr marL="285750" indent="-285750" algn="just">
              <a:lnSpc>
                <a:spcPct val="150000"/>
              </a:lnSpc>
              <a:buFont typeface="Wingdings" panose="05000000000000000000" pitchFamily="2" charset="2"/>
              <a:buChar char="§"/>
            </a:pPr>
            <a:r>
              <a:rPr lang="en-US" b="1">
                <a:solidFill>
                  <a:schemeClr val="accent6"/>
                </a:solidFill>
                <a:latin typeface="Posterama" panose="020B0504020200020000" pitchFamily="34" charset="0"/>
                <a:ea typeface="微软雅黑"/>
                <a:cs typeface="Posterama" panose="020B0504020200020000" pitchFamily="34" charset="0"/>
              </a:rPr>
              <a:t>Availability</a:t>
            </a:r>
          </a:p>
          <a:p>
            <a:pPr marL="285750" indent="-285750" algn="just">
              <a:lnSpc>
                <a:spcPct val="150000"/>
              </a:lnSpc>
              <a:buFont typeface="Wingdings" panose="05000000000000000000" pitchFamily="2" charset="2"/>
              <a:buChar char="§"/>
            </a:pPr>
            <a:r>
              <a:rPr lang="en-US" b="1">
                <a:solidFill>
                  <a:schemeClr val="accent6"/>
                </a:solidFill>
                <a:latin typeface="Posterama" panose="020B0504020200020000" pitchFamily="34" charset="0"/>
                <a:ea typeface="微软雅黑"/>
                <a:cs typeface="Posterama" panose="020B0504020200020000" pitchFamily="34" charset="0"/>
              </a:rPr>
              <a:t>Security</a:t>
            </a:r>
            <a:endParaRPr lang="en-US" sz="1800" b="1">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24989111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DA12-1B6D-5B1F-A403-081430338D41}"/>
              </a:ext>
            </a:extLst>
          </p:cNvPr>
          <p:cNvSpPr>
            <a:spLocks noGrp="1"/>
          </p:cNvSpPr>
          <p:nvPr>
            <p:ph type="title"/>
          </p:nvPr>
        </p:nvSpPr>
        <p:spPr/>
        <p:txBody>
          <a:bodyPr/>
          <a:lstStyle/>
          <a:p>
            <a:r>
              <a:rPr lang="en-US"/>
              <a:t>References</a:t>
            </a:r>
          </a:p>
        </p:txBody>
      </p:sp>
      <p:sp>
        <p:nvSpPr>
          <p:cNvPr id="5" name="Slide Number Placeholder 4">
            <a:extLst>
              <a:ext uri="{FF2B5EF4-FFF2-40B4-BE49-F238E27FC236}">
                <a16:creationId xmlns:a16="http://schemas.microsoft.com/office/drawing/2014/main" id="{63D6E3F8-0B8C-06E1-D2F5-38A9D028A498}"/>
              </a:ext>
            </a:extLst>
          </p:cNvPr>
          <p:cNvSpPr>
            <a:spLocks noGrp="1"/>
          </p:cNvSpPr>
          <p:nvPr>
            <p:ph type="sldNum" sz="quarter" idx="29"/>
          </p:nvPr>
        </p:nvSpPr>
        <p:spPr/>
        <p:txBody>
          <a:bodyPr/>
          <a:lstStyle/>
          <a:p>
            <a:fld id="{47FEACEE-25B4-4A2D-B147-27296E36371D}" type="slidenum">
              <a:rPr lang="en-US" altLang="zh-CN" smtClean="0"/>
              <a:t>29</a:t>
            </a:fld>
            <a:endParaRPr lang="en-US" altLang="zh-CN"/>
          </a:p>
        </p:txBody>
      </p:sp>
      <p:sp>
        <p:nvSpPr>
          <p:cNvPr id="7" name="TextBox 6">
            <a:extLst>
              <a:ext uri="{FF2B5EF4-FFF2-40B4-BE49-F238E27FC236}">
                <a16:creationId xmlns:a16="http://schemas.microsoft.com/office/drawing/2014/main" id="{E3AF34F7-A482-A764-34EF-63797E5A9B61}"/>
              </a:ext>
            </a:extLst>
          </p:cNvPr>
          <p:cNvSpPr txBox="1"/>
          <p:nvPr/>
        </p:nvSpPr>
        <p:spPr>
          <a:xfrm>
            <a:off x="2908610" y="6435651"/>
            <a:ext cx="6096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b="1" dirty="0">
                <a:solidFill>
                  <a:schemeClr val="tx1"/>
                </a:solidFill>
              </a:rPr>
              <a:t>IT21282072</a:t>
            </a:r>
            <a:r>
              <a:rPr lang="en-US" sz="1800" dirty="0">
                <a:solidFill>
                  <a:schemeClr val="tx1"/>
                </a:solidFill>
              </a:rPr>
              <a:t>   | </a:t>
            </a:r>
            <a:r>
              <a:rPr lang="en-US" sz="1800" b="1" dirty="0">
                <a:solidFill>
                  <a:schemeClr val="tx1"/>
                </a:solidFill>
              </a:rPr>
              <a:t>SATKURULINGAM . S </a:t>
            </a:r>
            <a:r>
              <a:rPr lang="en-US" sz="1800" dirty="0">
                <a:solidFill>
                  <a:schemeClr val="tx1"/>
                </a:solidFill>
              </a:rPr>
              <a:t>|  </a:t>
            </a:r>
            <a:r>
              <a:rPr lang="en-US" sz="1800" b="1" dirty="0">
                <a:solidFill>
                  <a:schemeClr val="tx1"/>
                </a:solidFill>
              </a:rPr>
              <a:t>24-25J-120</a:t>
            </a:r>
            <a:endParaRPr lang="en-US" sz="1800" b="0" dirty="0">
              <a:solidFill>
                <a:schemeClr val="tx1"/>
              </a:solidFill>
            </a:endParaRPr>
          </a:p>
        </p:txBody>
      </p:sp>
      <p:sp>
        <p:nvSpPr>
          <p:cNvPr id="8" name="Rectangle 2">
            <a:extLst>
              <a:ext uri="{FF2B5EF4-FFF2-40B4-BE49-F238E27FC236}">
                <a16:creationId xmlns:a16="http://schemas.microsoft.com/office/drawing/2014/main" id="{D5A15AFA-D2DB-8C6D-BBAB-03C0F53ABF89}"/>
              </a:ext>
            </a:extLst>
          </p:cNvPr>
          <p:cNvSpPr>
            <a:spLocks noChangeArrowheads="1"/>
          </p:cNvSpPr>
          <p:nvPr/>
        </p:nvSpPr>
        <p:spPr bwMode="auto">
          <a:xfrm>
            <a:off x="587829" y="2458447"/>
            <a:ext cx="1088979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pPr>
            <a:r>
              <a:rPr kumimoji="0" lang="en-US" altLang="en-US" sz="1800" b="0" i="0" u="none" strike="noStrike" cap="none" normalizeH="0" baseline="0">
                <a:ln>
                  <a:noFill/>
                </a:ln>
                <a:solidFill>
                  <a:schemeClr val="tx1"/>
                </a:solidFill>
                <a:effectLst/>
                <a:latin typeface="Arial" pitchFamily="34" charset="0"/>
              </a:rPr>
              <a:t>1) Kreutz, D., Ramos, F. M. V., Verissimo, P. E., Rothenberg, C. E., Azodolmolky, S., &amp; Uhlig, S. (2015). "Software-Defined Networking: A Comprehensive Survey." </a:t>
            </a:r>
            <a:r>
              <a:rPr kumimoji="0" lang="en-US" altLang="en-US" sz="1800" b="0" i="1" u="none" strike="noStrike" cap="none" normalizeH="0" baseline="0">
                <a:ln>
                  <a:noFill/>
                </a:ln>
                <a:solidFill>
                  <a:schemeClr val="tx1"/>
                </a:solidFill>
                <a:effectLst/>
                <a:latin typeface="Arial" pitchFamily="34" charset="0"/>
              </a:rPr>
              <a:t>Proceedings of the IEEE</a:t>
            </a:r>
            <a:r>
              <a:rPr kumimoji="0" lang="en-US" altLang="en-US" sz="1800" b="0" i="0" u="none" strike="noStrike" cap="none" normalizeH="0" baseline="0">
                <a:ln>
                  <a:noFill/>
                </a:ln>
                <a:solidFill>
                  <a:schemeClr val="tx1"/>
                </a:solidFill>
                <a:effectLst/>
                <a:latin typeface="Arial" pitchFamily="34" charset="0"/>
              </a:rPr>
              <a:t>, 103(1), 14-76.</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0" i="0" u="none" strike="noStrike" cap="none" normalizeH="0" baseline="0">
                <a:ln>
                  <a:noFill/>
                </a:ln>
                <a:solidFill>
                  <a:schemeClr val="tx1"/>
                </a:solidFill>
                <a:effectLst/>
                <a:latin typeface="Arial" pitchFamily="34" charset="0"/>
              </a:rPr>
              <a:t>Hu, F., Hao, Q., &amp; Bao, K. (2014). "A Survey on Software-Defined Network and OpenFlow: From Concept to Implementation." </a:t>
            </a:r>
            <a:r>
              <a:rPr kumimoji="0" lang="en-US" altLang="en-US" sz="1800" b="0" i="1" u="none" strike="noStrike" cap="none" normalizeH="0" baseline="0">
                <a:ln>
                  <a:noFill/>
                </a:ln>
                <a:solidFill>
                  <a:schemeClr val="tx1"/>
                </a:solidFill>
                <a:effectLst/>
                <a:latin typeface="Arial" pitchFamily="34" charset="0"/>
              </a:rPr>
              <a:t>IEEE Communications Surveys &amp; Tutorials</a:t>
            </a:r>
            <a:r>
              <a:rPr kumimoji="0" lang="en-US" altLang="en-US" sz="1800" b="0" i="0" u="none" strike="noStrike" cap="none" normalizeH="0" baseline="0">
                <a:ln>
                  <a:noFill/>
                </a:ln>
                <a:solidFill>
                  <a:schemeClr val="tx1"/>
                </a:solidFill>
                <a:effectLst/>
                <a:latin typeface="Arial" pitchFamily="34" charset="0"/>
              </a:rPr>
              <a:t>, 16(4), 2181-2206. </a:t>
            </a:r>
          </a:p>
        </p:txBody>
      </p:sp>
      <p:sp>
        <p:nvSpPr>
          <p:cNvPr id="11" name="TextBox 10">
            <a:extLst>
              <a:ext uri="{FF2B5EF4-FFF2-40B4-BE49-F238E27FC236}">
                <a16:creationId xmlns:a16="http://schemas.microsoft.com/office/drawing/2014/main" id="{38077526-1818-5C0A-5449-8B496E68125A}"/>
              </a:ext>
            </a:extLst>
          </p:cNvPr>
          <p:cNvSpPr txBox="1"/>
          <p:nvPr/>
        </p:nvSpPr>
        <p:spPr>
          <a:xfrm>
            <a:off x="484633" y="4142509"/>
            <a:ext cx="10943954" cy="646331"/>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00000"/>
              </a:lnSpc>
              <a:spcBef>
                <a:spcPct val="0"/>
              </a:spcBef>
              <a:buFontTx/>
              <a:buNone/>
            </a:pPr>
            <a:r>
              <a:rPr lang="en-US">
                <a:latin typeface="Arial" pitchFamily="34" charset="0"/>
                <a:cs typeface="Arial" pitchFamily="34" charset="0"/>
              </a:rPr>
              <a:t>2) Hu, F., Hao, Q., &amp; Bao, K. (2014). "A Survey on Software-Defined Network and OpenFlow: From Concept to Implementation." </a:t>
            </a:r>
            <a:r>
              <a:rPr lang="en-US" i="1">
                <a:latin typeface="Arial" pitchFamily="34" charset="0"/>
                <a:cs typeface="Arial" pitchFamily="34" charset="0"/>
              </a:rPr>
              <a:t>IEEE Communications Surveys &amp; Tutorials</a:t>
            </a:r>
            <a:r>
              <a:rPr lang="en-US">
                <a:latin typeface="Arial" pitchFamily="34" charset="0"/>
                <a:cs typeface="Arial" pitchFamily="34" charset="0"/>
              </a:rPr>
              <a:t>, 16(4), 2181-2206.</a:t>
            </a:r>
            <a:endParaRPr lang="en-US" sz="1800">
              <a:solidFill>
                <a:prstClr val="white"/>
              </a:solidFill>
              <a:latin typeface="Arial" pitchFamily="34" charset="0"/>
              <a:ea typeface="微软雅黑"/>
              <a:cs typeface="Arial" pitchFamily="34" charset="0"/>
            </a:endParaRPr>
          </a:p>
        </p:txBody>
      </p:sp>
    </p:spTree>
    <p:extLst>
      <p:ext uri="{BB962C8B-B14F-4D97-AF65-F5344CB8AC3E}">
        <p14:creationId xmlns:p14="http://schemas.microsoft.com/office/powerpoint/2010/main" val="116344227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7400552" y="4507991"/>
            <a:ext cx="1347470" cy="1582420"/>
          </a:xfrm>
          <a:custGeom>
            <a:avLst/>
            <a:gdLst/>
            <a:ahLst/>
            <a:cxnLst/>
            <a:rect l="l" t="t" r="r" b="b"/>
            <a:pathLst>
              <a:path w="1347470" h="1582420">
                <a:moveTo>
                  <a:pt x="675631" y="0"/>
                </a:moveTo>
                <a:lnTo>
                  <a:pt x="245" y="396366"/>
                </a:lnTo>
                <a:lnTo>
                  <a:pt x="79" y="446019"/>
                </a:lnTo>
                <a:lnTo>
                  <a:pt x="1" y="495636"/>
                </a:lnTo>
                <a:lnTo>
                  <a:pt x="0" y="545221"/>
                </a:lnTo>
                <a:lnTo>
                  <a:pt x="60" y="594779"/>
                </a:lnTo>
                <a:lnTo>
                  <a:pt x="171" y="644317"/>
                </a:lnTo>
                <a:lnTo>
                  <a:pt x="318" y="693839"/>
                </a:lnTo>
                <a:lnTo>
                  <a:pt x="490" y="743349"/>
                </a:lnTo>
                <a:lnTo>
                  <a:pt x="673" y="792854"/>
                </a:lnTo>
                <a:lnTo>
                  <a:pt x="855" y="842359"/>
                </a:lnTo>
                <a:lnTo>
                  <a:pt x="1022" y="891867"/>
                </a:lnTo>
                <a:lnTo>
                  <a:pt x="1163" y="941386"/>
                </a:lnTo>
                <a:lnTo>
                  <a:pt x="1263" y="990919"/>
                </a:lnTo>
                <a:lnTo>
                  <a:pt x="1310" y="1040473"/>
                </a:lnTo>
                <a:lnTo>
                  <a:pt x="1292" y="1090051"/>
                </a:lnTo>
                <a:lnTo>
                  <a:pt x="1195" y="1139660"/>
                </a:lnTo>
                <a:lnTo>
                  <a:pt x="1007" y="1189304"/>
                </a:lnTo>
                <a:lnTo>
                  <a:pt x="673726" y="1581911"/>
                </a:lnTo>
                <a:lnTo>
                  <a:pt x="1347207" y="1189253"/>
                </a:lnTo>
                <a:lnTo>
                  <a:pt x="1347207" y="398271"/>
                </a:lnTo>
                <a:lnTo>
                  <a:pt x="675631"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6519671" y="4773167"/>
            <a:ext cx="664845" cy="759460"/>
          </a:xfrm>
          <a:custGeom>
            <a:avLst/>
            <a:gdLst/>
            <a:ahLst/>
            <a:cxnLst/>
            <a:rect l="l" t="t" r="r" b="b"/>
            <a:pathLst>
              <a:path w="664845" h="759460">
                <a:moveTo>
                  <a:pt x="330453" y="0"/>
                </a:moveTo>
                <a:lnTo>
                  <a:pt x="0" y="191134"/>
                </a:lnTo>
                <a:lnTo>
                  <a:pt x="0" y="570610"/>
                </a:lnTo>
                <a:lnTo>
                  <a:pt x="331343" y="758951"/>
                </a:lnTo>
                <a:lnTo>
                  <a:pt x="664463" y="571499"/>
                </a:lnTo>
                <a:lnTo>
                  <a:pt x="662685" y="190245"/>
                </a:lnTo>
                <a:lnTo>
                  <a:pt x="330453" y="0"/>
                </a:lnTo>
                <a:close/>
              </a:path>
            </a:pathLst>
          </a:custGeom>
          <a:solidFill>
            <a:srgbClr val="DCE9F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5" name="object 5"/>
          <p:cNvPicPr/>
          <p:nvPr/>
        </p:nvPicPr>
        <p:blipFill>
          <a:blip r:embed="rId2"/>
          <a:stretch>
            <a:fillRect/>
          </a:stretch>
        </p:blipFill>
        <p:spPr>
          <a:xfrm>
            <a:off x="7610856" y="60960"/>
            <a:ext cx="4248911" cy="4730496"/>
          </a:xfrm>
          <a:prstGeom prst="rect">
            <a:avLst/>
          </a:prstGeom>
        </p:spPr>
      </p:pic>
      <p:sp>
        <p:nvSpPr>
          <p:cNvPr id="6" name="object 6"/>
          <p:cNvSpPr txBox="1"/>
          <p:nvPr/>
        </p:nvSpPr>
        <p:spPr>
          <a:xfrm>
            <a:off x="825804" y="2190369"/>
            <a:ext cx="5447665" cy="1549400"/>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90"/>
              </a:spcBef>
            </a:pPr>
            <a:r>
              <a:rPr sz="2000" b="1" spc="-5">
                <a:solidFill>
                  <a:srgbClr val="0E243D"/>
                </a:solidFill>
                <a:latin typeface="Arial"/>
                <a:cs typeface="Arial"/>
              </a:rPr>
              <a:t>How </a:t>
            </a:r>
            <a:r>
              <a:rPr sz="2000" b="1" spc="-10">
                <a:solidFill>
                  <a:srgbClr val="0E243D"/>
                </a:solidFill>
                <a:latin typeface="Arial"/>
                <a:cs typeface="Arial"/>
              </a:rPr>
              <a:t>can </a:t>
            </a:r>
            <a:r>
              <a:rPr sz="2000" b="1" spc="-5">
                <a:solidFill>
                  <a:srgbClr val="0E243D"/>
                </a:solidFill>
                <a:latin typeface="Arial"/>
                <a:cs typeface="Arial"/>
              </a:rPr>
              <a:t>the integration of </a:t>
            </a:r>
            <a:r>
              <a:rPr sz="2000" b="1">
                <a:solidFill>
                  <a:srgbClr val="0E243D"/>
                </a:solidFill>
                <a:latin typeface="Arial"/>
                <a:cs typeface="Arial"/>
              </a:rPr>
              <a:t>Software-Defined </a:t>
            </a:r>
            <a:r>
              <a:rPr sz="2000" b="1" spc="5">
                <a:solidFill>
                  <a:srgbClr val="0E243D"/>
                </a:solidFill>
                <a:latin typeface="Arial"/>
                <a:cs typeface="Arial"/>
              </a:rPr>
              <a:t> </a:t>
            </a:r>
            <a:r>
              <a:rPr sz="2000" b="1" spc="-5">
                <a:solidFill>
                  <a:srgbClr val="0E243D"/>
                </a:solidFill>
                <a:latin typeface="Arial"/>
                <a:cs typeface="Arial"/>
              </a:rPr>
              <a:t>Networking </a:t>
            </a:r>
            <a:r>
              <a:rPr sz="2000" b="1" spc="-10">
                <a:solidFill>
                  <a:srgbClr val="0E243D"/>
                </a:solidFill>
                <a:latin typeface="Arial"/>
                <a:cs typeface="Arial"/>
              </a:rPr>
              <a:t>(SDN)</a:t>
            </a:r>
            <a:r>
              <a:rPr sz="2000" b="1" spc="5">
                <a:solidFill>
                  <a:srgbClr val="0E243D"/>
                </a:solidFill>
                <a:latin typeface="Arial"/>
                <a:cs typeface="Arial"/>
              </a:rPr>
              <a:t> </a:t>
            </a:r>
            <a:r>
              <a:rPr sz="2000" b="1" spc="-5">
                <a:solidFill>
                  <a:srgbClr val="0E243D"/>
                </a:solidFill>
                <a:latin typeface="Arial"/>
                <a:cs typeface="Arial"/>
              </a:rPr>
              <a:t>and</a:t>
            </a:r>
            <a:r>
              <a:rPr sz="2000" b="1" spc="15">
                <a:solidFill>
                  <a:srgbClr val="0E243D"/>
                </a:solidFill>
                <a:latin typeface="Arial"/>
                <a:cs typeface="Arial"/>
              </a:rPr>
              <a:t> </a:t>
            </a:r>
            <a:r>
              <a:rPr sz="2000" b="1" spc="-5">
                <a:solidFill>
                  <a:srgbClr val="0E243D"/>
                </a:solidFill>
                <a:latin typeface="Arial"/>
                <a:cs typeface="Arial"/>
              </a:rPr>
              <a:t>machine</a:t>
            </a:r>
            <a:r>
              <a:rPr sz="2000" b="1" spc="10">
                <a:solidFill>
                  <a:srgbClr val="0E243D"/>
                </a:solidFill>
                <a:latin typeface="Arial"/>
                <a:cs typeface="Arial"/>
              </a:rPr>
              <a:t> </a:t>
            </a:r>
            <a:r>
              <a:rPr sz="2000" b="1" spc="-10">
                <a:solidFill>
                  <a:srgbClr val="0E243D"/>
                </a:solidFill>
                <a:latin typeface="Arial"/>
                <a:cs typeface="Arial"/>
              </a:rPr>
              <a:t>learning </a:t>
            </a:r>
            <a:r>
              <a:rPr sz="2000" b="1" spc="-5">
                <a:solidFill>
                  <a:srgbClr val="0E243D"/>
                </a:solidFill>
                <a:latin typeface="Arial"/>
                <a:cs typeface="Arial"/>
              </a:rPr>
              <a:t> improve the effectiveness and adaptability of </a:t>
            </a:r>
            <a:r>
              <a:rPr sz="2000" b="1" spc="-545">
                <a:solidFill>
                  <a:srgbClr val="0E243D"/>
                </a:solidFill>
                <a:latin typeface="Arial"/>
                <a:cs typeface="Arial"/>
              </a:rPr>
              <a:t> </a:t>
            </a:r>
            <a:r>
              <a:rPr sz="2000" b="1" spc="-5">
                <a:solidFill>
                  <a:srgbClr val="0E243D"/>
                </a:solidFill>
                <a:latin typeface="Arial"/>
                <a:cs typeface="Arial"/>
              </a:rPr>
              <a:t>intrusion detection </a:t>
            </a:r>
            <a:r>
              <a:rPr sz="2000" b="1" spc="-10">
                <a:solidFill>
                  <a:srgbClr val="0E243D"/>
                </a:solidFill>
                <a:latin typeface="Arial"/>
                <a:cs typeface="Arial"/>
              </a:rPr>
              <a:t>systems</a:t>
            </a:r>
            <a:r>
              <a:rPr sz="2000" b="1" spc="55">
                <a:solidFill>
                  <a:srgbClr val="0E243D"/>
                </a:solidFill>
                <a:latin typeface="Arial"/>
                <a:cs typeface="Arial"/>
              </a:rPr>
              <a:t> </a:t>
            </a:r>
            <a:r>
              <a:rPr sz="2000" b="1" spc="-5">
                <a:solidFill>
                  <a:srgbClr val="0E243D"/>
                </a:solidFill>
                <a:latin typeface="Arial"/>
                <a:cs typeface="Arial"/>
              </a:rPr>
              <a:t>in managing </a:t>
            </a:r>
            <a:r>
              <a:rPr sz="2000" b="1">
                <a:solidFill>
                  <a:srgbClr val="0E243D"/>
                </a:solidFill>
                <a:latin typeface="Arial"/>
                <a:cs typeface="Arial"/>
              </a:rPr>
              <a:t> </a:t>
            </a:r>
            <a:r>
              <a:rPr sz="2000" b="1" spc="-5">
                <a:solidFill>
                  <a:srgbClr val="0E243D"/>
                </a:solidFill>
                <a:latin typeface="Arial"/>
                <a:cs typeface="Arial"/>
              </a:rPr>
              <a:t>advanced</a:t>
            </a:r>
            <a:r>
              <a:rPr sz="2000" b="1" spc="20">
                <a:solidFill>
                  <a:srgbClr val="0E243D"/>
                </a:solidFill>
                <a:latin typeface="Arial"/>
                <a:cs typeface="Arial"/>
              </a:rPr>
              <a:t> </a:t>
            </a:r>
            <a:r>
              <a:rPr sz="2000" b="1" spc="-10">
                <a:solidFill>
                  <a:srgbClr val="0E243D"/>
                </a:solidFill>
                <a:latin typeface="Arial"/>
                <a:cs typeface="Arial"/>
              </a:rPr>
              <a:t>cybersecurity</a:t>
            </a:r>
            <a:r>
              <a:rPr sz="2000" b="1" spc="70">
                <a:solidFill>
                  <a:srgbClr val="0E243D"/>
                </a:solidFill>
                <a:latin typeface="Arial"/>
                <a:cs typeface="Arial"/>
              </a:rPr>
              <a:t> </a:t>
            </a:r>
            <a:r>
              <a:rPr sz="2000" b="1" spc="-10">
                <a:solidFill>
                  <a:srgbClr val="0E243D"/>
                </a:solidFill>
                <a:latin typeface="Arial"/>
                <a:cs typeface="Arial"/>
              </a:rPr>
              <a:t>threats</a:t>
            </a:r>
            <a:r>
              <a:rPr sz="2000" b="1" spc="10">
                <a:solidFill>
                  <a:srgbClr val="0E243D"/>
                </a:solidFill>
                <a:latin typeface="Arial"/>
                <a:cs typeface="Arial"/>
              </a:rPr>
              <a:t> </a:t>
            </a:r>
            <a:r>
              <a:rPr sz="2000" b="1" spc="-5">
                <a:solidFill>
                  <a:srgbClr val="0E243D"/>
                </a:solidFill>
                <a:latin typeface="Arial"/>
                <a:cs typeface="Arial"/>
              </a:rPr>
              <a:t>in</a:t>
            </a:r>
            <a:r>
              <a:rPr sz="2000" b="1">
                <a:solidFill>
                  <a:srgbClr val="0E243D"/>
                </a:solidFill>
                <a:latin typeface="Arial"/>
                <a:cs typeface="Arial"/>
              </a:rPr>
              <a:t> </a:t>
            </a:r>
            <a:r>
              <a:rPr sz="2000" b="1" spc="-5">
                <a:solidFill>
                  <a:srgbClr val="0E243D"/>
                </a:solidFill>
                <a:latin typeface="Arial"/>
                <a:cs typeface="Arial"/>
              </a:rPr>
              <a:t>real-time?</a:t>
            </a:r>
            <a:endParaRPr sz="2000">
              <a:latin typeface="Arial"/>
              <a:cs typeface="Arial"/>
            </a:endParaRPr>
          </a:p>
        </p:txBody>
      </p:sp>
      <p:sp>
        <p:nvSpPr>
          <p:cNvPr id="8" name="object 8"/>
          <p:cNvSpPr txBox="1"/>
          <p:nvPr/>
        </p:nvSpPr>
        <p:spPr>
          <a:xfrm>
            <a:off x="11345291" y="6310791"/>
            <a:ext cx="161290" cy="19621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25"/>
              </a:lnSpc>
            </a:pPr>
            <a:fld id="{81D60167-4931-47E6-BA6A-407CBD079E47}" type="slidenum">
              <a:rPr sz="1200" spc="-5">
                <a:solidFill>
                  <a:srgbClr val="0E243D"/>
                </a:solidFill>
                <a:latin typeface="Arial MT"/>
                <a:cs typeface="Arial MT"/>
              </a:rPr>
              <a:t>3</a:t>
            </a:fld>
            <a:endParaRPr sz="1200">
              <a:latin typeface="Arial MT"/>
              <a:cs typeface="Arial MT"/>
            </a:endParaRPr>
          </a:p>
        </p:txBody>
      </p:sp>
      <p:sp>
        <p:nvSpPr>
          <p:cNvPr id="7" name="object 7"/>
          <p:cNvSpPr txBox="1">
            <a:spLocks noGrp="1"/>
          </p:cNvSpPr>
          <p:nvPr>
            <p:ph type="title"/>
          </p:nvPr>
        </p:nvSpPr>
        <p:spPr>
          <a:xfrm>
            <a:off x="825804" y="674624"/>
            <a:ext cx="5116195" cy="695325"/>
          </a:xfrm>
          <a:prstGeom prst="rect">
            <a:avLst/>
          </a:prstGeom>
        </p:spPr>
        <p:txBody>
          <a:bodyPr vert="horz" wrap="square" lIns="0" tIns="11430" rIns="0" bIns="0" rtlCol="0">
            <a:spAutoFit/>
          </a:bodyPr>
          <a:lstStyle/>
          <a:p>
            <a:pPr marL="12700">
              <a:lnSpc>
                <a:spcPct val="100000"/>
              </a:lnSpc>
              <a:spcBef>
                <a:spcPts val="90"/>
              </a:spcBef>
            </a:pPr>
            <a:r>
              <a:rPr b="1" spc="-5">
                <a:solidFill>
                  <a:srgbClr val="0E243D"/>
                </a:solidFill>
                <a:latin typeface="Arial"/>
                <a:cs typeface="Arial"/>
              </a:rPr>
              <a:t>Research</a:t>
            </a:r>
            <a:r>
              <a:rPr b="1" spc="-50">
                <a:solidFill>
                  <a:srgbClr val="0E243D"/>
                </a:solidFill>
                <a:latin typeface="Arial"/>
                <a:cs typeface="Arial"/>
              </a:rPr>
              <a:t> </a:t>
            </a:r>
            <a:r>
              <a:rPr b="1" spc="-5">
                <a:solidFill>
                  <a:srgbClr val="0E243D"/>
                </a:solidFill>
                <a:latin typeface="Arial"/>
                <a:cs typeface="Arial"/>
              </a:rPr>
              <a:t>Question</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78168"/>
            <a:ext cx="12192000" cy="180340"/>
          </a:xfrm>
          <a:custGeom>
            <a:avLst/>
            <a:gdLst/>
            <a:ahLst/>
            <a:cxnLst/>
            <a:rect l="l" t="t" r="r" b="b"/>
            <a:pathLst>
              <a:path w="12192000" h="180340">
                <a:moveTo>
                  <a:pt x="4803267" y="0"/>
                </a:moveTo>
                <a:lnTo>
                  <a:pt x="0" y="179831"/>
                </a:lnTo>
                <a:lnTo>
                  <a:pt x="12192000" y="179831"/>
                </a:lnTo>
                <a:lnTo>
                  <a:pt x="4803267" y="0"/>
                </a:lnTo>
                <a:close/>
              </a:path>
            </a:pathLst>
          </a:custGeom>
          <a:solidFill>
            <a:srgbClr val="FFFFFF">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 name="object 3"/>
          <p:cNvGrpSpPr/>
          <p:nvPr/>
        </p:nvGrpSpPr>
        <p:grpSpPr>
          <a:xfrm>
            <a:off x="10128250" y="146050"/>
            <a:ext cx="1993900" cy="2298700"/>
            <a:chOff x="10128250" y="146050"/>
            <a:chExt cx="1993900" cy="2298700"/>
          </a:xfrm>
        </p:grpSpPr>
        <p:sp>
          <p:nvSpPr>
            <p:cNvPr id="4" name="object 4"/>
            <p:cNvSpPr/>
            <p:nvPr/>
          </p:nvSpPr>
          <p:spPr>
            <a:xfrm>
              <a:off x="10134600" y="152400"/>
              <a:ext cx="1981200" cy="2286000"/>
            </a:xfrm>
            <a:custGeom>
              <a:avLst/>
              <a:gdLst/>
              <a:ahLst/>
              <a:cxnLst/>
              <a:rect l="l" t="t" r="r" b="b"/>
              <a:pathLst>
                <a:path w="1981200" h="2286000">
                  <a:moveTo>
                    <a:pt x="1981200" y="0"/>
                  </a:moveTo>
                  <a:lnTo>
                    <a:pt x="0" y="0"/>
                  </a:lnTo>
                  <a:lnTo>
                    <a:pt x="0" y="2286000"/>
                  </a:lnTo>
                  <a:lnTo>
                    <a:pt x="1981200" y="2286000"/>
                  </a:lnTo>
                  <a:lnTo>
                    <a:pt x="1981200" y="0"/>
                  </a:lnTo>
                  <a:close/>
                </a:path>
              </a:pathLst>
            </a:custGeom>
            <a:solidFill>
              <a:srgbClr val="00000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5"/>
            <p:cNvSpPr/>
            <p:nvPr/>
          </p:nvSpPr>
          <p:spPr>
            <a:xfrm>
              <a:off x="10134600" y="152400"/>
              <a:ext cx="1981200" cy="2286000"/>
            </a:xfrm>
            <a:custGeom>
              <a:avLst/>
              <a:gdLst/>
              <a:ahLst/>
              <a:cxnLst/>
              <a:rect l="l" t="t" r="r" b="b"/>
              <a:pathLst>
                <a:path w="1981200" h="2286000">
                  <a:moveTo>
                    <a:pt x="0" y="2286000"/>
                  </a:moveTo>
                  <a:lnTo>
                    <a:pt x="1981200" y="2286000"/>
                  </a:lnTo>
                  <a:lnTo>
                    <a:pt x="1981200" y="0"/>
                  </a:lnTo>
                  <a:lnTo>
                    <a:pt x="0" y="0"/>
                  </a:lnTo>
                  <a:lnTo>
                    <a:pt x="0" y="2286000"/>
                  </a:lnTo>
                  <a:close/>
                </a:path>
              </a:pathLst>
            </a:custGeom>
            <a:ln w="12192">
              <a:solidFill>
                <a:srgbClr val="00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 name="object 6"/>
          <p:cNvSpPr txBox="1"/>
          <p:nvPr/>
        </p:nvSpPr>
        <p:spPr>
          <a:xfrm>
            <a:off x="10229088" y="762296"/>
            <a:ext cx="1796414" cy="10795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89"/>
              </a:lnSpc>
            </a:pPr>
            <a:r>
              <a:rPr sz="1800">
                <a:solidFill>
                  <a:srgbClr val="FFFFFF"/>
                </a:solidFill>
                <a:latin typeface="Arial MT"/>
                <a:cs typeface="Arial MT"/>
              </a:rPr>
              <a:t>Student</a:t>
            </a:r>
            <a:r>
              <a:rPr sz="1800" spc="-55">
                <a:solidFill>
                  <a:srgbClr val="FFFFFF"/>
                </a:solidFill>
                <a:latin typeface="Arial MT"/>
                <a:cs typeface="Arial MT"/>
              </a:rPr>
              <a:t> </a:t>
            </a:r>
            <a:r>
              <a:rPr sz="1800" spc="-5">
                <a:solidFill>
                  <a:srgbClr val="FFFFFF"/>
                </a:solidFill>
                <a:latin typeface="Arial MT"/>
                <a:cs typeface="Arial MT"/>
              </a:rPr>
              <a:t>Must</a:t>
            </a:r>
            <a:r>
              <a:rPr sz="1800" spc="10">
                <a:solidFill>
                  <a:srgbClr val="FFFFFF"/>
                </a:solidFill>
                <a:latin typeface="Arial MT"/>
                <a:cs typeface="Arial MT"/>
              </a:rPr>
              <a:t> </a:t>
            </a:r>
            <a:r>
              <a:rPr sz="1800">
                <a:solidFill>
                  <a:srgbClr val="FFFFFF"/>
                </a:solidFill>
                <a:latin typeface="Arial MT"/>
                <a:cs typeface="Arial MT"/>
              </a:rPr>
              <a:t>add</a:t>
            </a:r>
            <a:endParaRPr sz="1800">
              <a:latin typeface="Arial MT"/>
              <a:cs typeface="Arial MT"/>
            </a:endParaRPr>
          </a:p>
          <a:p>
            <a:pPr marL="182880" marR="175260" algn="ctr">
              <a:lnSpc>
                <a:spcPct val="100000"/>
              </a:lnSpc>
            </a:pPr>
            <a:r>
              <a:rPr sz="1800" spc="-5">
                <a:solidFill>
                  <a:srgbClr val="FFFFFF"/>
                </a:solidFill>
                <a:latin typeface="Arial MT"/>
                <a:cs typeface="Arial MT"/>
              </a:rPr>
              <a:t>a</a:t>
            </a:r>
            <a:r>
              <a:rPr sz="1800" spc="-60">
                <a:solidFill>
                  <a:srgbClr val="FFFFFF"/>
                </a:solidFill>
                <a:latin typeface="Arial MT"/>
                <a:cs typeface="Arial MT"/>
              </a:rPr>
              <a:t> </a:t>
            </a:r>
            <a:r>
              <a:rPr sz="1800">
                <a:solidFill>
                  <a:srgbClr val="FFFFFF"/>
                </a:solidFill>
                <a:latin typeface="Arial MT"/>
                <a:cs typeface="Arial MT"/>
              </a:rPr>
              <a:t>professional </a:t>
            </a:r>
            <a:r>
              <a:rPr sz="1800" spc="-484">
                <a:solidFill>
                  <a:srgbClr val="FFFFFF"/>
                </a:solidFill>
                <a:latin typeface="Arial MT"/>
                <a:cs typeface="Arial MT"/>
              </a:rPr>
              <a:t> </a:t>
            </a:r>
            <a:r>
              <a:rPr sz="1800">
                <a:solidFill>
                  <a:srgbClr val="FFFFFF"/>
                </a:solidFill>
                <a:latin typeface="Arial MT"/>
                <a:cs typeface="Arial MT"/>
              </a:rPr>
              <a:t>photo to this </a:t>
            </a:r>
            <a:r>
              <a:rPr sz="1800" spc="5">
                <a:solidFill>
                  <a:srgbClr val="FFFFFF"/>
                </a:solidFill>
                <a:latin typeface="Arial MT"/>
                <a:cs typeface="Arial MT"/>
              </a:rPr>
              <a:t> </a:t>
            </a:r>
            <a:r>
              <a:rPr sz="1800">
                <a:solidFill>
                  <a:srgbClr val="FFFFFF"/>
                </a:solidFill>
                <a:latin typeface="Arial MT"/>
                <a:cs typeface="Arial MT"/>
              </a:rPr>
              <a:t>cage</a:t>
            </a:r>
            <a:endParaRPr sz="1800">
              <a:latin typeface="Arial MT"/>
              <a:cs typeface="Arial MT"/>
            </a:endParaRPr>
          </a:p>
        </p:txBody>
      </p:sp>
      <p:sp>
        <p:nvSpPr>
          <p:cNvPr id="7" name="object 7"/>
          <p:cNvSpPr txBox="1">
            <a:spLocks noGrp="1"/>
          </p:cNvSpPr>
          <p:nvPr>
            <p:ph type="ctrTitle"/>
          </p:nvPr>
        </p:nvSpPr>
        <p:spPr>
          <a:prstGeom prst="rect">
            <a:avLst/>
          </a:prstGeom>
        </p:spPr>
        <p:txBody>
          <a:bodyPr vert="horz" wrap="square" lIns="0" tIns="13970" rIns="0" bIns="0" rtlCol="0">
            <a:spAutoFit/>
          </a:bodyPr>
          <a:lstStyle/>
          <a:p>
            <a:pPr marL="12700">
              <a:lnSpc>
                <a:spcPct val="100000"/>
              </a:lnSpc>
              <a:spcBef>
                <a:spcPts val="110"/>
              </a:spcBef>
              <a:tabLst>
                <a:tab pos="3006090" algn="l"/>
                <a:tab pos="3431540" algn="l"/>
              </a:tabLst>
            </a:pPr>
            <a:r>
              <a:t>IT21261978	|	SRISKANDARAJAH</a:t>
            </a:r>
            <a:r>
              <a:rPr spc="-160"/>
              <a:t> </a:t>
            </a:r>
            <a:r>
              <a:rPr spc="5"/>
              <a:t>J.P</a:t>
            </a:r>
          </a:p>
        </p:txBody>
      </p:sp>
      <p:grpSp>
        <p:nvGrpSpPr>
          <p:cNvPr id="8" name="object 8"/>
          <p:cNvGrpSpPr/>
          <p:nvPr/>
        </p:nvGrpSpPr>
        <p:grpSpPr>
          <a:xfrm>
            <a:off x="9906000" y="0"/>
            <a:ext cx="2286000" cy="2825115"/>
            <a:chOff x="9906000" y="0"/>
            <a:chExt cx="2286000" cy="2825115"/>
          </a:xfrm>
        </p:grpSpPr>
        <p:pic>
          <p:nvPicPr>
            <p:cNvPr id="9" name="object 9"/>
            <p:cNvPicPr/>
            <p:nvPr/>
          </p:nvPicPr>
          <p:blipFill>
            <a:blip r:embed="rId2"/>
            <a:stretch>
              <a:fillRect/>
            </a:stretch>
          </p:blipFill>
          <p:spPr>
            <a:xfrm>
              <a:off x="9906000" y="0"/>
              <a:ext cx="2285999" cy="2824607"/>
            </a:xfrm>
            <a:prstGeom prst="rect">
              <a:avLst/>
            </a:prstGeom>
          </p:spPr>
        </p:pic>
        <p:pic>
          <p:nvPicPr>
            <p:cNvPr id="10" name="object 10"/>
            <p:cNvPicPr/>
            <p:nvPr/>
          </p:nvPicPr>
          <p:blipFill>
            <a:blip r:embed="rId3"/>
            <a:stretch>
              <a:fillRect/>
            </a:stretch>
          </p:blipFill>
          <p:spPr>
            <a:xfrm>
              <a:off x="10131552" y="152400"/>
              <a:ext cx="1987296" cy="2270760"/>
            </a:xfrm>
            <a:prstGeom prst="rect">
              <a:avLst/>
            </a:prstGeom>
          </p:spPr>
        </p:pic>
        <p:sp>
          <p:nvSpPr>
            <p:cNvPr id="11" name="object 11"/>
            <p:cNvSpPr/>
            <p:nvPr/>
          </p:nvSpPr>
          <p:spPr>
            <a:xfrm>
              <a:off x="10117836" y="138684"/>
              <a:ext cx="2014855" cy="2298700"/>
            </a:xfrm>
            <a:custGeom>
              <a:avLst/>
              <a:gdLst/>
              <a:ahLst/>
              <a:cxnLst/>
              <a:rect l="l" t="t" r="r" b="b"/>
              <a:pathLst>
                <a:path w="2014854" h="2298700">
                  <a:moveTo>
                    <a:pt x="0" y="2298192"/>
                  </a:moveTo>
                  <a:lnTo>
                    <a:pt x="2014727" y="2298192"/>
                  </a:lnTo>
                  <a:lnTo>
                    <a:pt x="2014727" y="0"/>
                  </a:lnTo>
                  <a:lnTo>
                    <a:pt x="0" y="0"/>
                  </a:lnTo>
                  <a:lnTo>
                    <a:pt x="0" y="2298192"/>
                  </a:lnTo>
                  <a:close/>
                </a:path>
              </a:pathLst>
            </a:custGeom>
            <a:ln w="27432">
              <a:solidFill>
                <a:srgbClr val="1F3863"/>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12"/>
          <p:cNvSpPr txBox="1"/>
          <p:nvPr/>
        </p:nvSpPr>
        <p:spPr>
          <a:xfrm>
            <a:off x="827735" y="3096668"/>
            <a:ext cx="10536530" cy="2442335"/>
          </a:xfrm>
          <a:prstGeom prst="rect">
            <a:avLst/>
          </a:prstGeom>
        </p:spPr>
        <p:txBody>
          <a:bodyPr vert="horz" wrap="square" lIns="0" tIns="53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54990">
              <a:lnSpc>
                <a:spcPts val="2590"/>
              </a:lnSpc>
              <a:spcBef>
                <a:spcPts val="425"/>
              </a:spcBef>
            </a:pPr>
            <a:r>
              <a:rPr sz="2400" b="1" spc="-5" dirty="0">
                <a:solidFill>
                  <a:srgbClr val="0E243D"/>
                </a:solidFill>
                <a:latin typeface="Arial"/>
                <a:cs typeface="Arial"/>
              </a:rPr>
              <a:t>BSc</a:t>
            </a:r>
            <a:r>
              <a:rPr sz="2400" b="1" spc="-10" dirty="0">
                <a:solidFill>
                  <a:srgbClr val="0E243D"/>
                </a:solidFill>
                <a:latin typeface="Arial"/>
                <a:cs typeface="Arial"/>
              </a:rPr>
              <a:t> </a:t>
            </a:r>
            <a:r>
              <a:rPr sz="2400" b="1" spc="-5" dirty="0">
                <a:solidFill>
                  <a:srgbClr val="0E243D"/>
                </a:solidFill>
                <a:latin typeface="Arial"/>
                <a:cs typeface="Arial"/>
              </a:rPr>
              <a:t>(Hons)</a:t>
            </a:r>
            <a:r>
              <a:rPr sz="2400" b="1" spc="20" dirty="0">
                <a:solidFill>
                  <a:srgbClr val="0E243D"/>
                </a:solidFill>
                <a:latin typeface="Arial"/>
                <a:cs typeface="Arial"/>
              </a:rPr>
              <a:t> </a:t>
            </a:r>
            <a:r>
              <a:rPr sz="2400" b="1" dirty="0">
                <a:solidFill>
                  <a:srgbClr val="0E243D"/>
                </a:solidFill>
                <a:latin typeface="Arial"/>
                <a:cs typeface="Arial"/>
              </a:rPr>
              <a:t>Degree</a:t>
            </a:r>
            <a:r>
              <a:rPr sz="2400" b="1" spc="-15" dirty="0">
                <a:solidFill>
                  <a:srgbClr val="0E243D"/>
                </a:solidFill>
                <a:latin typeface="Arial"/>
                <a:cs typeface="Arial"/>
              </a:rPr>
              <a:t> </a:t>
            </a:r>
            <a:r>
              <a:rPr sz="2400" b="1" dirty="0">
                <a:solidFill>
                  <a:srgbClr val="0E243D"/>
                </a:solidFill>
                <a:latin typeface="Arial"/>
                <a:cs typeface="Arial"/>
              </a:rPr>
              <a:t>in</a:t>
            </a:r>
            <a:r>
              <a:rPr sz="2400" b="1" spc="-15" dirty="0">
                <a:solidFill>
                  <a:srgbClr val="0E243D"/>
                </a:solidFill>
                <a:latin typeface="Arial"/>
                <a:cs typeface="Arial"/>
              </a:rPr>
              <a:t> </a:t>
            </a:r>
            <a:r>
              <a:rPr sz="2400" b="1" dirty="0">
                <a:solidFill>
                  <a:srgbClr val="0E243D"/>
                </a:solidFill>
                <a:latin typeface="Arial"/>
                <a:cs typeface="Arial"/>
              </a:rPr>
              <a:t>Information</a:t>
            </a:r>
            <a:r>
              <a:rPr sz="2400" b="1" spc="-30" dirty="0">
                <a:solidFill>
                  <a:srgbClr val="0E243D"/>
                </a:solidFill>
                <a:latin typeface="Arial"/>
                <a:cs typeface="Arial"/>
              </a:rPr>
              <a:t> </a:t>
            </a:r>
            <a:r>
              <a:rPr sz="2400" b="1" spc="-20" dirty="0">
                <a:solidFill>
                  <a:srgbClr val="0E243D"/>
                </a:solidFill>
                <a:latin typeface="Arial"/>
                <a:cs typeface="Arial"/>
              </a:rPr>
              <a:t>Technology</a:t>
            </a:r>
            <a:r>
              <a:rPr sz="2400" b="1" spc="-45" dirty="0">
                <a:solidFill>
                  <a:srgbClr val="0E243D"/>
                </a:solidFill>
                <a:latin typeface="Arial"/>
                <a:cs typeface="Arial"/>
              </a:rPr>
              <a:t> </a:t>
            </a:r>
            <a:r>
              <a:rPr sz="2400" b="1" dirty="0">
                <a:solidFill>
                  <a:srgbClr val="0E243D"/>
                </a:solidFill>
                <a:latin typeface="Arial"/>
                <a:cs typeface="Arial"/>
              </a:rPr>
              <a:t>Specialized</a:t>
            </a:r>
            <a:r>
              <a:rPr sz="2400" b="1" spc="-70" dirty="0">
                <a:solidFill>
                  <a:srgbClr val="0E243D"/>
                </a:solidFill>
                <a:latin typeface="Arial"/>
                <a:cs typeface="Arial"/>
              </a:rPr>
              <a:t> </a:t>
            </a:r>
            <a:r>
              <a:rPr sz="2400" b="1" dirty="0">
                <a:solidFill>
                  <a:srgbClr val="0E243D"/>
                </a:solidFill>
                <a:latin typeface="Arial"/>
                <a:cs typeface="Arial"/>
              </a:rPr>
              <a:t>in</a:t>
            </a:r>
            <a:r>
              <a:rPr sz="2400" b="1" spc="-15" dirty="0">
                <a:solidFill>
                  <a:srgbClr val="0E243D"/>
                </a:solidFill>
                <a:latin typeface="Arial"/>
                <a:cs typeface="Arial"/>
              </a:rPr>
              <a:t> Cyber </a:t>
            </a:r>
            <a:r>
              <a:rPr sz="2400" b="1" spc="-655" dirty="0">
                <a:solidFill>
                  <a:srgbClr val="0E243D"/>
                </a:solidFill>
                <a:latin typeface="Arial"/>
                <a:cs typeface="Arial"/>
              </a:rPr>
              <a:t> </a:t>
            </a:r>
            <a:r>
              <a:rPr sz="2400" b="1" dirty="0">
                <a:solidFill>
                  <a:srgbClr val="0E243D"/>
                </a:solidFill>
                <a:latin typeface="Arial"/>
                <a:cs typeface="Arial"/>
              </a:rPr>
              <a:t>Security</a:t>
            </a:r>
            <a:endParaRPr sz="2400" dirty="0">
              <a:latin typeface="Arial"/>
              <a:cs typeface="Arial"/>
            </a:endParaRPr>
          </a:p>
          <a:p>
            <a:pPr>
              <a:lnSpc>
                <a:spcPct val="100000"/>
              </a:lnSpc>
            </a:pPr>
            <a:endParaRPr sz="2700" dirty="0">
              <a:latin typeface="Arial"/>
              <a:cs typeface="Arial"/>
            </a:endParaRPr>
          </a:p>
          <a:p>
            <a:pPr>
              <a:lnSpc>
                <a:spcPct val="100000"/>
              </a:lnSpc>
              <a:spcBef>
                <a:spcPts val="15"/>
              </a:spcBef>
            </a:pPr>
            <a:endParaRPr sz="2650" dirty="0">
              <a:latin typeface="Arial"/>
              <a:cs typeface="Arial"/>
            </a:endParaRPr>
          </a:p>
          <a:p>
            <a:pPr marL="12700" marR="5080">
              <a:lnSpc>
                <a:spcPts val="3460"/>
              </a:lnSpc>
            </a:pPr>
            <a:r>
              <a:rPr sz="3200" b="1" spc="-20" dirty="0">
                <a:solidFill>
                  <a:srgbClr val="0E243D"/>
                </a:solidFill>
                <a:latin typeface="Arial"/>
                <a:cs typeface="Arial"/>
              </a:rPr>
              <a:t>Develop</a:t>
            </a:r>
            <a:r>
              <a:rPr sz="3200" b="1" spc="85" dirty="0">
                <a:solidFill>
                  <a:srgbClr val="0E243D"/>
                </a:solidFill>
                <a:latin typeface="Arial"/>
                <a:cs typeface="Arial"/>
              </a:rPr>
              <a:t> </a:t>
            </a:r>
            <a:r>
              <a:rPr sz="3200" b="1" spc="-5" dirty="0">
                <a:solidFill>
                  <a:srgbClr val="0E243D"/>
                </a:solidFill>
                <a:latin typeface="Arial"/>
                <a:cs typeface="Arial"/>
              </a:rPr>
              <a:t>Machine</a:t>
            </a:r>
            <a:r>
              <a:rPr sz="3200" b="1" dirty="0">
                <a:solidFill>
                  <a:srgbClr val="0E243D"/>
                </a:solidFill>
                <a:latin typeface="Arial"/>
                <a:cs typeface="Arial"/>
              </a:rPr>
              <a:t> </a:t>
            </a:r>
            <a:r>
              <a:rPr sz="3200" b="1" spc="-10" dirty="0">
                <a:solidFill>
                  <a:srgbClr val="0E243D"/>
                </a:solidFill>
                <a:latin typeface="Arial"/>
                <a:cs typeface="Arial"/>
              </a:rPr>
              <a:t>Learning</a:t>
            </a:r>
            <a:r>
              <a:rPr sz="3200" b="1" spc="15" dirty="0">
                <a:solidFill>
                  <a:srgbClr val="0E243D"/>
                </a:solidFill>
                <a:latin typeface="Arial"/>
                <a:cs typeface="Arial"/>
              </a:rPr>
              <a:t> </a:t>
            </a:r>
            <a:r>
              <a:rPr sz="3200" b="1" spc="-5" dirty="0">
                <a:solidFill>
                  <a:srgbClr val="0E243D"/>
                </a:solidFill>
                <a:latin typeface="Arial"/>
                <a:cs typeface="Arial"/>
              </a:rPr>
              <a:t>based</a:t>
            </a:r>
            <a:r>
              <a:rPr sz="3200" b="1" dirty="0">
                <a:solidFill>
                  <a:srgbClr val="0E243D"/>
                </a:solidFill>
                <a:latin typeface="Arial"/>
                <a:cs typeface="Arial"/>
              </a:rPr>
              <a:t> </a:t>
            </a:r>
            <a:r>
              <a:rPr sz="3200" b="1" spc="-10" dirty="0">
                <a:solidFill>
                  <a:srgbClr val="0E243D"/>
                </a:solidFill>
                <a:latin typeface="Arial"/>
                <a:cs typeface="Arial"/>
              </a:rPr>
              <a:t>Intrusion</a:t>
            </a:r>
            <a:r>
              <a:rPr sz="3200" b="1" spc="40" dirty="0">
                <a:solidFill>
                  <a:srgbClr val="0E243D"/>
                </a:solidFill>
                <a:latin typeface="Arial"/>
                <a:cs typeface="Arial"/>
              </a:rPr>
              <a:t> </a:t>
            </a:r>
            <a:r>
              <a:rPr sz="3200" b="1" spc="-10" dirty="0">
                <a:solidFill>
                  <a:srgbClr val="0E243D"/>
                </a:solidFill>
                <a:latin typeface="Arial"/>
                <a:cs typeface="Arial"/>
              </a:rPr>
              <a:t>Detection </a:t>
            </a:r>
            <a:r>
              <a:rPr sz="3200" b="1" spc="-869" dirty="0">
                <a:solidFill>
                  <a:srgbClr val="0E243D"/>
                </a:solidFill>
                <a:latin typeface="Arial"/>
                <a:cs typeface="Arial"/>
              </a:rPr>
              <a:t> </a:t>
            </a:r>
            <a:r>
              <a:rPr sz="3200" b="1" spc="-5" dirty="0">
                <a:solidFill>
                  <a:srgbClr val="0E243D"/>
                </a:solidFill>
                <a:latin typeface="Arial"/>
                <a:cs typeface="Arial"/>
              </a:rPr>
              <a:t>Engine</a:t>
            </a:r>
            <a:endParaRPr sz="3200" dirty="0">
              <a:latin typeface="Arial"/>
              <a:cs typeface="Arial"/>
            </a:endParaRPr>
          </a:p>
        </p:txBody>
      </p:sp>
      <p:sp>
        <p:nvSpPr>
          <p:cNvPr id="13" name="object 13"/>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14" name="object 14"/>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15" name="object 15"/>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16" name="object 16"/>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7400552" y="4507991"/>
            <a:ext cx="1347470" cy="1582420"/>
          </a:xfrm>
          <a:custGeom>
            <a:avLst/>
            <a:gdLst/>
            <a:ahLst/>
            <a:cxnLst/>
            <a:rect l="l" t="t" r="r" b="b"/>
            <a:pathLst>
              <a:path w="1347470" h="1582420">
                <a:moveTo>
                  <a:pt x="675631" y="0"/>
                </a:moveTo>
                <a:lnTo>
                  <a:pt x="245" y="396366"/>
                </a:lnTo>
                <a:lnTo>
                  <a:pt x="79" y="446019"/>
                </a:lnTo>
                <a:lnTo>
                  <a:pt x="1" y="495636"/>
                </a:lnTo>
                <a:lnTo>
                  <a:pt x="0" y="545221"/>
                </a:lnTo>
                <a:lnTo>
                  <a:pt x="60" y="594779"/>
                </a:lnTo>
                <a:lnTo>
                  <a:pt x="171" y="644317"/>
                </a:lnTo>
                <a:lnTo>
                  <a:pt x="318" y="693839"/>
                </a:lnTo>
                <a:lnTo>
                  <a:pt x="490" y="743349"/>
                </a:lnTo>
                <a:lnTo>
                  <a:pt x="673" y="792854"/>
                </a:lnTo>
                <a:lnTo>
                  <a:pt x="855" y="842359"/>
                </a:lnTo>
                <a:lnTo>
                  <a:pt x="1022" y="891867"/>
                </a:lnTo>
                <a:lnTo>
                  <a:pt x="1163" y="941386"/>
                </a:lnTo>
                <a:lnTo>
                  <a:pt x="1263" y="990919"/>
                </a:lnTo>
                <a:lnTo>
                  <a:pt x="1310" y="1040473"/>
                </a:lnTo>
                <a:lnTo>
                  <a:pt x="1292" y="1090051"/>
                </a:lnTo>
                <a:lnTo>
                  <a:pt x="1195" y="1139660"/>
                </a:lnTo>
                <a:lnTo>
                  <a:pt x="1007" y="1189304"/>
                </a:lnTo>
                <a:lnTo>
                  <a:pt x="673726" y="1581911"/>
                </a:lnTo>
                <a:lnTo>
                  <a:pt x="1347207" y="1189253"/>
                </a:lnTo>
                <a:lnTo>
                  <a:pt x="1347207" y="398271"/>
                </a:lnTo>
                <a:lnTo>
                  <a:pt x="675631"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p:nvPr/>
        </p:nvSpPr>
        <p:spPr>
          <a:xfrm>
            <a:off x="6519671" y="4773167"/>
            <a:ext cx="664845" cy="759460"/>
          </a:xfrm>
          <a:custGeom>
            <a:avLst/>
            <a:gdLst/>
            <a:ahLst/>
            <a:cxnLst/>
            <a:rect l="l" t="t" r="r" b="b"/>
            <a:pathLst>
              <a:path w="664845" h="759460">
                <a:moveTo>
                  <a:pt x="330453" y="0"/>
                </a:moveTo>
                <a:lnTo>
                  <a:pt x="0" y="191134"/>
                </a:lnTo>
                <a:lnTo>
                  <a:pt x="0" y="570610"/>
                </a:lnTo>
                <a:lnTo>
                  <a:pt x="331343" y="758951"/>
                </a:lnTo>
                <a:lnTo>
                  <a:pt x="664463" y="571499"/>
                </a:lnTo>
                <a:lnTo>
                  <a:pt x="662685" y="190245"/>
                </a:lnTo>
                <a:lnTo>
                  <a:pt x="330453" y="0"/>
                </a:lnTo>
                <a:close/>
              </a:path>
            </a:pathLst>
          </a:custGeom>
          <a:solidFill>
            <a:srgbClr val="DCE9F7"/>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5" name="object 5"/>
          <p:cNvGrpSpPr/>
          <p:nvPr/>
        </p:nvGrpSpPr>
        <p:grpSpPr>
          <a:xfrm>
            <a:off x="7452232" y="487806"/>
            <a:ext cx="4328795" cy="4815840"/>
            <a:chOff x="7452232" y="487806"/>
            <a:chExt cx="4328795" cy="4815840"/>
          </a:xfrm>
        </p:grpSpPr>
        <p:pic>
          <p:nvPicPr>
            <p:cNvPr id="6" name="object 6"/>
            <p:cNvPicPr/>
            <p:nvPr/>
          </p:nvPicPr>
          <p:blipFill>
            <a:blip r:embed="rId2"/>
            <a:stretch>
              <a:fillRect/>
            </a:stretch>
          </p:blipFill>
          <p:spPr>
            <a:xfrm>
              <a:off x="7491983" y="530351"/>
              <a:ext cx="4248912" cy="4730496"/>
            </a:xfrm>
            <a:prstGeom prst="rect">
              <a:avLst/>
            </a:prstGeom>
          </p:spPr>
        </p:pic>
        <p:sp>
          <p:nvSpPr>
            <p:cNvPr id="7" name="object 7"/>
            <p:cNvSpPr/>
            <p:nvPr/>
          </p:nvSpPr>
          <p:spPr>
            <a:xfrm>
              <a:off x="7472044" y="507618"/>
              <a:ext cx="4288790" cy="4776470"/>
            </a:xfrm>
            <a:custGeom>
              <a:avLst/>
              <a:gdLst/>
              <a:ahLst/>
              <a:cxnLst/>
              <a:rect l="l" t="t" r="r" b="b"/>
              <a:pathLst>
                <a:path w="4288790" h="4776470">
                  <a:moveTo>
                    <a:pt x="2100199" y="0"/>
                  </a:moveTo>
                  <a:lnTo>
                    <a:pt x="4281551" y="1204086"/>
                  </a:lnTo>
                  <a:lnTo>
                    <a:pt x="4288789" y="3584320"/>
                  </a:lnTo>
                  <a:lnTo>
                    <a:pt x="2177541" y="4776089"/>
                  </a:lnTo>
                  <a:lnTo>
                    <a:pt x="20827" y="3596893"/>
                  </a:lnTo>
                  <a:lnTo>
                    <a:pt x="0" y="1200784"/>
                  </a:lnTo>
                  <a:lnTo>
                    <a:pt x="2100199" y="0"/>
                  </a:lnTo>
                  <a:close/>
                </a:path>
              </a:pathLst>
            </a:custGeom>
            <a:ln w="39624">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8" name="object 8"/>
          <p:cNvSpPr txBox="1"/>
          <p:nvPr/>
        </p:nvSpPr>
        <p:spPr>
          <a:xfrm>
            <a:off x="596290" y="2627502"/>
            <a:ext cx="5410200" cy="1243965"/>
          </a:xfrm>
          <a:prstGeom prst="rect">
            <a:avLst/>
          </a:prstGeom>
        </p:spPr>
        <p:txBody>
          <a:bodyPr vert="horz" wrap="square" lIns="0" tIns="1143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90"/>
              </a:spcBef>
            </a:pPr>
            <a:r>
              <a:rPr sz="2000" b="1" spc="-5">
                <a:solidFill>
                  <a:srgbClr val="0E243D"/>
                </a:solidFill>
                <a:latin typeface="Arial"/>
                <a:cs typeface="Arial"/>
              </a:rPr>
              <a:t>How</a:t>
            </a:r>
            <a:r>
              <a:rPr sz="2000" b="1" spc="-10">
                <a:solidFill>
                  <a:srgbClr val="0E243D"/>
                </a:solidFill>
                <a:latin typeface="Arial"/>
                <a:cs typeface="Arial"/>
              </a:rPr>
              <a:t> can</a:t>
            </a:r>
            <a:r>
              <a:rPr sz="2000" b="1" spc="15">
                <a:solidFill>
                  <a:srgbClr val="0E243D"/>
                </a:solidFill>
                <a:latin typeface="Arial"/>
                <a:cs typeface="Arial"/>
              </a:rPr>
              <a:t> </a:t>
            </a:r>
            <a:r>
              <a:rPr sz="2000" b="1" spc="-5">
                <a:solidFill>
                  <a:srgbClr val="0E243D"/>
                </a:solidFill>
                <a:latin typeface="Arial"/>
                <a:cs typeface="Arial"/>
              </a:rPr>
              <a:t>a</a:t>
            </a:r>
            <a:r>
              <a:rPr sz="2000" b="1" spc="-10">
                <a:solidFill>
                  <a:srgbClr val="0E243D"/>
                </a:solidFill>
                <a:latin typeface="Arial"/>
                <a:cs typeface="Arial"/>
              </a:rPr>
              <a:t> machine</a:t>
            </a:r>
            <a:r>
              <a:rPr sz="2000" b="1" spc="10">
                <a:solidFill>
                  <a:srgbClr val="0E243D"/>
                </a:solidFill>
                <a:latin typeface="Arial"/>
                <a:cs typeface="Arial"/>
              </a:rPr>
              <a:t> </a:t>
            </a:r>
            <a:r>
              <a:rPr sz="2000" b="1" spc="-5">
                <a:solidFill>
                  <a:srgbClr val="0E243D"/>
                </a:solidFill>
                <a:latin typeface="Arial"/>
                <a:cs typeface="Arial"/>
              </a:rPr>
              <a:t>learning-based</a:t>
            </a:r>
            <a:r>
              <a:rPr sz="2000" b="1" spc="15">
                <a:solidFill>
                  <a:srgbClr val="0E243D"/>
                </a:solidFill>
                <a:latin typeface="Arial"/>
                <a:cs typeface="Arial"/>
              </a:rPr>
              <a:t> </a:t>
            </a:r>
            <a:r>
              <a:rPr sz="2000" b="1" spc="-5">
                <a:solidFill>
                  <a:srgbClr val="0E243D"/>
                </a:solidFill>
                <a:latin typeface="Arial"/>
                <a:cs typeface="Arial"/>
              </a:rPr>
              <a:t>intrusion </a:t>
            </a:r>
            <a:r>
              <a:rPr sz="2000" b="1" spc="-540">
                <a:solidFill>
                  <a:srgbClr val="0E243D"/>
                </a:solidFill>
                <a:latin typeface="Arial"/>
                <a:cs typeface="Arial"/>
              </a:rPr>
              <a:t> </a:t>
            </a:r>
            <a:r>
              <a:rPr sz="2000" b="1" spc="-5">
                <a:solidFill>
                  <a:srgbClr val="0E243D"/>
                </a:solidFill>
                <a:latin typeface="Arial"/>
                <a:cs typeface="Arial"/>
              </a:rPr>
              <a:t>detection </a:t>
            </a:r>
            <a:r>
              <a:rPr sz="2000" b="1" spc="-15">
                <a:solidFill>
                  <a:srgbClr val="0E243D"/>
                </a:solidFill>
                <a:latin typeface="Arial"/>
                <a:cs typeface="Arial"/>
              </a:rPr>
              <a:t>system</a:t>
            </a:r>
            <a:r>
              <a:rPr sz="2000" b="1" spc="40">
                <a:solidFill>
                  <a:srgbClr val="0E243D"/>
                </a:solidFill>
                <a:latin typeface="Arial"/>
                <a:cs typeface="Arial"/>
              </a:rPr>
              <a:t> </a:t>
            </a:r>
            <a:r>
              <a:rPr sz="2000" b="1" spc="-5">
                <a:solidFill>
                  <a:srgbClr val="0E243D"/>
                </a:solidFill>
                <a:latin typeface="Arial"/>
                <a:cs typeface="Arial"/>
              </a:rPr>
              <a:t>be effectively</a:t>
            </a:r>
            <a:r>
              <a:rPr sz="2000" b="1" spc="-15">
                <a:solidFill>
                  <a:srgbClr val="0E243D"/>
                </a:solidFill>
                <a:latin typeface="Arial"/>
                <a:cs typeface="Arial"/>
              </a:rPr>
              <a:t> </a:t>
            </a:r>
            <a:r>
              <a:rPr sz="2000" b="1" spc="-5">
                <a:solidFill>
                  <a:srgbClr val="0E243D"/>
                </a:solidFill>
                <a:latin typeface="Arial"/>
                <a:cs typeface="Arial"/>
              </a:rPr>
              <a:t>integrated </a:t>
            </a:r>
            <a:r>
              <a:rPr sz="2000" b="1">
                <a:solidFill>
                  <a:srgbClr val="0E243D"/>
                </a:solidFill>
                <a:latin typeface="Arial"/>
                <a:cs typeface="Arial"/>
              </a:rPr>
              <a:t> with</a:t>
            </a:r>
            <a:r>
              <a:rPr sz="2000" b="1" spc="-55">
                <a:solidFill>
                  <a:srgbClr val="0E243D"/>
                </a:solidFill>
                <a:latin typeface="Arial"/>
                <a:cs typeface="Arial"/>
              </a:rPr>
              <a:t> </a:t>
            </a:r>
            <a:r>
              <a:rPr sz="2000" b="1" spc="-5">
                <a:solidFill>
                  <a:srgbClr val="0E243D"/>
                </a:solidFill>
                <a:latin typeface="Arial"/>
                <a:cs typeface="Arial"/>
              </a:rPr>
              <a:t>an</a:t>
            </a:r>
            <a:r>
              <a:rPr sz="2000" b="1" spc="-10">
                <a:solidFill>
                  <a:srgbClr val="0E243D"/>
                </a:solidFill>
                <a:latin typeface="Arial"/>
                <a:cs typeface="Arial"/>
              </a:rPr>
              <a:t> SDN</a:t>
            </a:r>
            <a:r>
              <a:rPr sz="2000" b="1" spc="40">
                <a:solidFill>
                  <a:srgbClr val="0E243D"/>
                </a:solidFill>
                <a:latin typeface="Arial"/>
                <a:cs typeface="Arial"/>
              </a:rPr>
              <a:t> </a:t>
            </a:r>
            <a:r>
              <a:rPr sz="2000" b="1" spc="-5">
                <a:solidFill>
                  <a:srgbClr val="0E243D"/>
                </a:solidFill>
                <a:latin typeface="Arial"/>
                <a:cs typeface="Arial"/>
              </a:rPr>
              <a:t>controller</a:t>
            </a:r>
            <a:r>
              <a:rPr sz="2000" b="1" spc="10">
                <a:solidFill>
                  <a:srgbClr val="0E243D"/>
                </a:solidFill>
                <a:latin typeface="Arial"/>
                <a:cs typeface="Arial"/>
              </a:rPr>
              <a:t> </a:t>
            </a:r>
            <a:r>
              <a:rPr sz="2000" b="1" spc="-5">
                <a:solidFill>
                  <a:srgbClr val="0E243D"/>
                </a:solidFill>
                <a:latin typeface="Arial"/>
                <a:cs typeface="Arial"/>
              </a:rPr>
              <a:t>to</a:t>
            </a:r>
            <a:r>
              <a:rPr sz="2000" b="1" spc="-30">
                <a:solidFill>
                  <a:srgbClr val="0E243D"/>
                </a:solidFill>
                <a:latin typeface="Arial"/>
                <a:cs typeface="Arial"/>
              </a:rPr>
              <a:t> </a:t>
            </a:r>
            <a:r>
              <a:rPr sz="2000" b="1" spc="-5">
                <a:solidFill>
                  <a:srgbClr val="0E243D"/>
                </a:solidFill>
                <a:latin typeface="Arial"/>
                <a:cs typeface="Arial"/>
              </a:rPr>
              <a:t>enhance</a:t>
            </a:r>
            <a:r>
              <a:rPr sz="2000" b="1" spc="30">
                <a:solidFill>
                  <a:srgbClr val="0E243D"/>
                </a:solidFill>
                <a:latin typeface="Arial"/>
                <a:cs typeface="Arial"/>
              </a:rPr>
              <a:t> </a:t>
            </a:r>
            <a:r>
              <a:rPr sz="2000" b="1" spc="-5">
                <a:solidFill>
                  <a:srgbClr val="0E243D"/>
                </a:solidFill>
                <a:latin typeface="Arial"/>
                <a:cs typeface="Arial"/>
              </a:rPr>
              <a:t>real-time </a:t>
            </a:r>
            <a:r>
              <a:rPr sz="2000" b="1">
                <a:solidFill>
                  <a:srgbClr val="0E243D"/>
                </a:solidFill>
                <a:latin typeface="Arial"/>
                <a:cs typeface="Arial"/>
              </a:rPr>
              <a:t> network</a:t>
            </a:r>
            <a:r>
              <a:rPr sz="2000" b="1" spc="-40">
                <a:solidFill>
                  <a:srgbClr val="0E243D"/>
                </a:solidFill>
                <a:latin typeface="Arial"/>
                <a:cs typeface="Arial"/>
              </a:rPr>
              <a:t> </a:t>
            </a:r>
            <a:r>
              <a:rPr sz="2000" b="1" spc="-10">
                <a:solidFill>
                  <a:srgbClr val="0E243D"/>
                </a:solidFill>
                <a:latin typeface="Arial"/>
                <a:cs typeface="Arial"/>
              </a:rPr>
              <a:t>security?</a:t>
            </a:r>
            <a:endParaRPr sz="20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r>
              <a:rPr spc="-5"/>
              <a:t>7</a:t>
            </a:r>
          </a:p>
        </p:txBody>
      </p:sp>
      <p:sp>
        <p:nvSpPr>
          <p:cNvPr id="11" name="object 11"/>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12" name="object 12"/>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13" name="object 13"/>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14" name="object 14"/>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sp>
        <p:nvSpPr>
          <p:cNvPr id="9" name="object 9"/>
          <p:cNvSpPr txBox="1">
            <a:spLocks noGrp="1"/>
          </p:cNvSpPr>
          <p:nvPr>
            <p:ph type="title"/>
          </p:nvPr>
        </p:nvSpPr>
        <p:spPr>
          <a:xfrm>
            <a:off x="596290" y="1127836"/>
            <a:ext cx="4930140" cy="695325"/>
          </a:xfrm>
          <a:prstGeom prst="rect">
            <a:avLst/>
          </a:prstGeom>
        </p:spPr>
        <p:txBody>
          <a:bodyPr vert="horz" wrap="square" lIns="0" tIns="12065" rIns="0" bIns="0" rtlCol="0">
            <a:spAutoFit/>
          </a:bodyPr>
          <a:lstStyle/>
          <a:p>
            <a:pPr marL="12700">
              <a:lnSpc>
                <a:spcPct val="100000"/>
              </a:lnSpc>
              <a:spcBef>
                <a:spcPts val="95"/>
              </a:spcBef>
            </a:pPr>
            <a:r>
              <a:rPr b="1" spc="-5">
                <a:solidFill>
                  <a:srgbClr val="0E243D"/>
                </a:solidFill>
                <a:latin typeface="Arial"/>
                <a:cs typeface="Arial"/>
              </a:rPr>
              <a:t>Research</a:t>
            </a:r>
            <a:r>
              <a:rPr b="1" spc="-45">
                <a:solidFill>
                  <a:srgbClr val="0E243D"/>
                </a:solidFill>
                <a:latin typeface="Arial"/>
                <a:cs typeface="Arial"/>
              </a:rPr>
              <a:t> </a:t>
            </a:r>
            <a:r>
              <a:rPr b="1" spc="-5">
                <a:solidFill>
                  <a:srgbClr val="0E243D"/>
                </a:solidFill>
                <a:latin typeface="Arial"/>
                <a:cs typeface="Arial"/>
              </a:rPr>
              <a:t>Problem</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txBox="1">
            <a:spLocks noGrp="1"/>
          </p:cNvSpPr>
          <p:nvPr>
            <p:ph type="title"/>
          </p:nvPr>
        </p:nvSpPr>
        <p:spPr>
          <a:xfrm>
            <a:off x="384759" y="422605"/>
            <a:ext cx="2538095" cy="1299210"/>
          </a:xfrm>
          <a:prstGeom prst="rect">
            <a:avLst/>
          </a:prstGeom>
        </p:spPr>
        <p:txBody>
          <a:bodyPr vert="horz" wrap="square" lIns="0" tIns="88265" rIns="0" bIns="0" rtlCol="0">
            <a:spAutoFit/>
          </a:bodyPr>
          <a:lstStyle/>
          <a:p>
            <a:pPr marL="12700" marR="5080">
              <a:lnSpc>
                <a:spcPts val="4750"/>
              </a:lnSpc>
              <a:spcBef>
                <a:spcPts val="695"/>
              </a:spcBef>
            </a:pPr>
            <a:r>
              <a:rPr b="1" spc="-5">
                <a:solidFill>
                  <a:srgbClr val="0E243D"/>
                </a:solidFill>
                <a:latin typeface="Arial"/>
                <a:cs typeface="Arial"/>
              </a:rPr>
              <a:t>Specific </a:t>
            </a:r>
            <a:r>
              <a:rPr b="1">
                <a:solidFill>
                  <a:srgbClr val="0E243D"/>
                </a:solidFill>
                <a:latin typeface="Arial"/>
                <a:cs typeface="Arial"/>
              </a:rPr>
              <a:t> </a:t>
            </a:r>
            <a:r>
              <a:rPr b="1" spc="-5">
                <a:solidFill>
                  <a:srgbClr val="0E243D"/>
                </a:solidFill>
                <a:latin typeface="Arial"/>
                <a:cs typeface="Arial"/>
              </a:rPr>
              <a:t>Objective</a:t>
            </a:r>
          </a:p>
        </p:txBody>
      </p:sp>
      <p:sp>
        <p:nvSpPr>
          <p:cNvPr id="4" name="object 4"/>
          <p:cNvSpPr txBox="1"/>
          <p:nvPr/>
        </p:nvSpPr>
        <p:spPr>
          <a:xfrm>
            <a:off x="428345" y="1749935"/>
            <a:ext cx="4060825" cy="1855470"/>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5080" indent="-228600">
              <a:lnSpc>
                <a:spcPct val="150100"/>
              </a:lnSpc>
              <a:spcBef>
                <a:spcPts val="105"/>
              </a:spcBef>
              <a:buChar char="•"/>
              <a:tabLst>
                <a:tab pos="240665" algn="l"/>
                <a:tab pos="241300" algn="l"/>
              </a:tabLst>
            </a:pPr>
            <a:r>
              <a:rPr sz="2000" spc="-10">
                <a:solidFill>
                  <a:srgbClr val="0E243D"/>
                </a:solidFill>
                <a:latin typeface="Arial MT"/>
                <a:cs typeface="Arial MT"/>
              </a:rPr>
              <a:t>develop</a:t>
            </a:r>
            <a:r>
              <a:rPr sz="2000" spc="45">
                <a:solidFill>
                  <a:srgbClr val="0E243D"/>
                </a:solidFill>
                <a:latin typeface="Arial MT"/>
                <a:cs typeface="Arial MT"/>
              </a:rPr>
              <a:t> </a:t>
            </a:r>
            <a:r>
              <a:rPr sz="2000" spc="-10">
                <a:solidFill>
                  <a:srgbClr val="0E243D"/>
                </a:solidFill>
                <a:latin typeface="Arial MT"/>
                <a:cs typeface="Arial MT"/>
              </a:rPr>
              <a:t>and</a:t>
            </a:r>
            <a:r>
              <a:rPr sz="2000">
                <a:solidFill>
                  <a:srgbClr val="0E243D"/>
                </a:solidFill>
                <a:latin typeface="Arial MT"/>
                <a:cs typeface="Arial MT"/>
              </a:rPr>
              <a:t> </a:t>
            </a:r>
            <a:r>
              <a:rPr sz="2000" spc="-10">
                <a:solidFill>
                  <a:srgbClr val="0E243D"/>
                </a:solidFill>
                <a:latin typeface="Arial MT"/>
                <a:cs typeface="Arial MT"/>
              </a:rPr>
              <a:t>integrate</a:t>
            </a:r>
            <a:r>
              <a:rPr sz="2000" spc="25">
                <a:solidFill>
                  <a:srgbClr val="0E243D"/>
                </a:solidFill>
                <a:latin typeface="Arial MT"/>
                <a:cs typeface="Arial MT"/>
              </a:rPr>
              <a:t> </a:t>
            </a:r>
            <a:r>
              <a:rPr sz="2000" spc="-5">
                <a:solidFill>
                  <a:srgbClr val="0E243D"/>
                </a:solidFill>
                <a:latin typeface="Arial MT"/>
                <a:cs typeface="Arial MT"/>
              </a:rPr>
              <a:t>a</a:t>
            </a:r>
            <a:r>
              <a:rPr sz="2000" spc="-20">
                <a:solidFill>
                  <a:srgbClr val="0E243D"/>
                </a:solidFill>
                <a:latin typeface="Arial MT"/>
                <a:cs typeface="Arial MT"/>
              </a:rPr>
              <a:t> </a:t>
            </a:r>
            <a:r>
              <a:rPr sz="2000">
                <a:solidFill>
                  <a:srgbClr val="0E243D"/>
                </a:solidFill>
                <a:latin typeface="Arial MT"/>
                <a:cs typeface="Arial MT"/>
              </a:rPr>
              <a:t>machine </a:t>
            </a:r>
            <a:r>
              <a:rPr sz="2000" spc="5">
                <a:solidFill>
                  <a:srgbClr val="0E243D"/>
                </a:solidFill>
                <a:latin typeface="Arial MT"/>
                <a:cs typeface="Arial MT"/>
              </a:rPr>
              <a:t> </a:t>
            </a:r>
            <a:r>
              <a:rPr sz="2000" spc="-10">
                <a:solidFill>
                  <a:srgbClr val="0E243D"/>
                </a:solidFill>
                <a:latin typeface="Arial MT"/>
                <a:cs typeface="Arial MT"/>
              </a:rPr>
              <a:t>learning-based</a:t>
            </a:r>
            <a:r>
              <a:rPr sz="2000" spc="45">
                <a:solidFill>
                  <a:srgbClr val="0E243D"/>
                </a:solidFill>
                <a:latin typeface="Arial MT"/>
                <a:cs typeface="Arial MT"/>
              </a:rPr>
              <a:t> </a:t>
            </a:r>
            <a:r>
              <a:rPr sz="2000" spc="-5">
                <a:solidFill>
                  <a:srgbClr val="0E243D"/>
                </a:solidFill>
                <a:latin typeface="Arial MT"/>
                <a:cs typeface="Arial MT"/>
              </a:rPr>
              <a:t>intrusion</a:t>
            </a:r>
            <a:r>
              <a:rPr sz="2000" spc="50">
                <a:solidFill>
                  <a:srgbClr val="0E243D"/>
                </a:solidFill>
                <a:latin typeface="Arial MT"/>
                <a:cs typeface="Arial MT"/>
              </a:rPr>
              <a:t> </a:t>
            </a:r>
            <a:r>
              <a:rPr sz="2000" spc="-10">
                <a:solidFill>
                  <a:srgbClr val="0E243D"/>
                </a:solidFill>
                <a:latin typeface="Arial MT"/>
                <a:cs typeface="Arial MT"/>
              </a:rPr>
              <a:t>detection </a:t>
            </a:r>
            <a:r>
              <a:rPr sz="2000" spc="-540">
                <a:solidFill>
                  <a:srgbClr val="0E243D"/>
                </a:solidFill>
                <a:latin typeface="Arial MT"/>
                <a:cs typeface="Arial MT"/>
              </a:rPr>
              <a:t> </a:t>
            </a:r>
            <a:r>
              <a:rPr sz="2000" spc="-15">
                <a:solidFill>
                  <a:srgbClr val="0E243D"/>
                </a:solidFill>
                <a:latin typeface="Arial MT"/>
                <a:cs typeface="Arial MT"/>
              </a:rPr>
              <a:t>system</a:t>
            </a:r>
            <a:r>
              <a:rPr sz="2000" spc="25">
                <a:solidFill>
                  <a:srgbClr val="0E243D"/>
                </a:solidFill>
                <a:latin typeface="Arial MT"/>
                <a:cs typeface="Arial MT"/>
              </a:rPr>
              <a:t> </a:t>
            </a:r>
            <a:r>
              <a:rPr sz="2000" spc="-15">
                <a:solidFill>
                  <a:srgbClr val="0E243D"/>
                </a:solidFill>
                <a:latin typeface="Arial MT"/>
                <a:cs typeface="Arial MT"/>
              </a:rPr>
              <a:t>with</a:t>
            </a:r>
            <a:r>
              <a:rPr sz="2000" spc="50">
                <a:solidFill>
                  <a:srgbClr val="0E243D"/>
                </a:solidFill>
                <a:latin typeface="Arial MT"/>
                <a:cs typeface="Arial MT"/>
              </a:rPr>
              <a:t> </a:t>
            </a:r>
            <a:r>
              <a:rPr sz="2000" spc="-5">
                <a:solidFill>
                  <a:srgbClr val="0E243D"/>
                </a:solidFill>
                <a:latin typeface="Arial MT"/>
                <a:cs typeface="Arial MT"/>
              </a:rPr>
              <a:t>a</a:t>
            </a:r>
            <a:r>
              <a:rPr sz="2000" spc="-15">
                <a:solidFill>
                  <a:srgbClr val="0E243D"/>
                </a:solidFill>
                <a:latin typeface="Arial MT"/>
                <a:cs typeface="Arial MT"/>
              </a:rPr>
              <a:t> </a:t>
            </a:r>
            <a:r>
              <a:rPr sz="2000" spc="-5">
                <a:solidFill>
                  <a:srgbClr val="0E243D"/>
                </a:solidFill>
                <a:latin typeface="Arial MT"/>
                <a:cs typeface="Arial MT"/>
              </a:rPr>
              <a:t>Software-Defined </a:t>
            </a:r>
            <a:r>
              <a:rPr sz="2000">
                <a:solidFill>
                  <a:srgbClr val="0E243D"/>
                </a:solidFill>
                <a:latin typeface="Arial MT"/>
                <a:cs typeface="Arial MT"/>
              </a:rPr>
              <a:t> </a:t>
            </a:r>
            <a:r>
              <a:rPr sz="2000" spc="-5">
                <a:solidFill>
                  <a:srgbClr val="0E243D"/>
                </a:solidFill>
                <a:latin typeface="Arial MT"/>
                <a:cs typeface="Arial MT"/>
              </a:rPr>
              <a:t>Networking</a:t>
            </a:r>
            <a:r>
              <a:rPr sz="2000" spc="20">
                <a:solidFill>
                  <a:srgbClr val="0E243D"/>
                </a:solidFill>
                <a:latin typeface="Arial MT"/>
                <a:cs typeface="Arial MT"/>
              </a:rPr>
              <a:t> </a:t>
            </a:r>
            <a:r>
              <a:rPr sz="2000" spc="-5">
                <a:solidFill>
                  <a:srgbClr val="0E243D"/>
                </a:solidFill>
                <a:latin typeface="Arial MT"/>
                <a:cs typeface="Arial MT"/>
              </a:rPr>
              <a:t>(SDN)</a:t>
            </a:r>
            <a:r>
              <a:rPr sz="2000" spc="10">
                <a:solidFill>
                  <a:srgbClr val="0E243D"/>
                </a:solidFill>
                <a:latin typeface="Arial MT"/>
                <a:cs typeface="Arial MT"/>
              </a:rPr>
              <a:t> </a:t>
            </a:r>
            <a:r>
              <a:rPr sz="2000" spc="-5">
                <a:solidFill>
                  <a:srgbClr val="0E243D"/>
                </a:solidFill>
                <a:latin typeface="Arial MT"/>
                <a:cs typeface="Arial MT"/>
              </a:rPr>
              <a:t>controller</a:t>
            </a:r>
            <a:endParaRPr sz="2000">
              <a:latin typeface="Arial MT"/>
              <a:cs typeface="Arial MT"/>
            </a:endParaRPr>
          </a:p>
        </p:txBody>
      </p:sp>
      <p:sp>
        <p:nvSpPr>
          <p:cNvPr id="5" name="object 5"/>
          <p:cNvSpPr txBox="1">
            <a:spLocks noGrp="1"/>
          </p:cNvSpPr>
          <p:nvPr>
            <p:ph sz="half" idx="3"/>
          </p:nvPr>
        </p:nvSpPr>
        <p:spPr>
          <a:prstGeom prst="rect">
            <a:avLst/>
          </a:prstGeom>
        </p:spPr>
        <p:txBody>
          <a:bodyPr vert="horz" wrap="square" lIns="0" tIns="389890" rIns="0" bIns="0" rtlCol="0">
            <a:spAutoFit/>
          </a:bodyPr>
          <a:lstStyle/>
          <a:p>
            <a:pPr marL="53340">
              <a:lnSpc>
                <a:spcPct val="100000"/>
              </a:lnSpc>
              <a:spcBef>
                <a:spcPts val="3070"/>
              </a:spcBef>
            </a:pPr>
            <a:r>
              <a:rPr spc="-5"/>
              <a:t>Sub</a:t>
            </a:r>
            <a:r>
              <a:rPr spc="-40"/>
              <a:t> </a:t>
            </a:r>
            <a:r>
              <a:rPr spc="-5"/>
              <a:t>Objectives</a:t>
            </a:r>
          </a:p>
          <a:p>
            <a:pPr marL="241300" indent="-228600">
              <a:lnSpc>
                <a:spcPct val="100000"/>
              </a:lnSpc>
              <a:spcBef>
                <a:spcPts val="1345"/>
              </a:spcBef>
              <a:buChar char="•"/>
              <a:tabLst>
                <a:tab pos="240665" algn="l"/>
                <a:tab pos="241300" algn="l"/>
              </a:tabLst>
            </a:pPr>
            <a:r>
              <a:rPr sz="2000" b="0" spc="-5">
                <a:latin typeface="Arial MT"/>
                <a:cs typeface="Arial MT"/>
              </a:rPr>
              <a:t>Data</a:t>
            </a:r>
            <a:r>
              <a:rPr sz="2000" b="0">
                <a:latin typeface="Arial MT"/>
                <a:cs typeface="Arial MT"/>
              </a:rPr>
              <a:t> </a:t>
            </a:r>
            <a:r>
              <a:rPr sz="2000" b="0" spc="-10">
                <a:latin typeface="Arial MT"/>
                <a:cs typeface="Arial MT"/>
              </a:rPr>
              <a:t>collection</a:t>
            </a:r>
            <a:r>
              <a:rPr sz="2000" b="0" spc="50">
                <a:latin typeface="Arial MT"/>
                <a:cs typeface="Arial MT"/>
              </a:rPr>
              <a:t> </a:t>
            </a:r>
            <a:r>
              <a:rPr sz="2000" b="0" spc="-10">
                <a:latin typeface="Arial MT"/>
                <a:cs typeface="Arial MT"/>
              </a:rPr>
              <a:t>and</a:t>
            </a:r>
            <a:r>
              <a:rPr sz="2000" b="0">
                <a:latin typeface="Arial MT"/>
                <a:cs typeface="Arial MT"/>
              </a:rPr>
              <a:t> </a:t>
            </a:r>
            <a:r>
              <a:rPr sz="2000" b="0" spc="-5">
                <a:latin typeface="Arial MT"/>
                <a:cs typeface="Arial MT"/>
              </a:rPr>
              <a:t>preprocessing</a:t>
            </a:r>
            <a:endParaRPr sz="2000">
              <a:latin typeface="Arial MT"/>
              <a:cs typeface="Arial MT"/>
            </a:endParaRPr>
          </a:p>
          <a:p>
            <a:pPr marL="241300" marR="105410" indent="-228600">
              <a:lnSpc>
                <a:spcPts val="2160"/>
              </a:lnSpc>
              <a:spcBef>
                <a:spcPts val="1040"/>
              </a:spcBef>
              <a:buChar char="•"/>
              <a:tabLst>
                <a:tab pos="240665" algn="l"/>
                <a:tab pos="241300" algn="l"/>
              </a:tabLst>
            </a:pPr>
            <a:r>
              <a:rPr sz="2000" b="0" spc="-10">
                <a:latin typeface="Arial MT"/>
                <a:cs typeface="Arial MT"/>
              </a:rPr>
              <a:t>Develop</a:t>
            </a:r>
            <a:r>
              <a:rPr sz="2000" b="0" spc="45">
                <a:latin typeface="Arial MT"/>
                <a:cs typeface="Arial MT"/>
              </a:rPr>
              <a:t> </a:t>
            </a:r>
            <a:r>
              <a:rPr sz="2000" b="0" spc="-5">
                <a:latin typeface="Arial MT"/>
                <a:cs typeface="Arial MT"/>
              </a:rPr>
              <a:t>machine</a:t>
            </a:r>
            <a:r>
              <a:rPr sz="2000" b="0" spc="-20">
                <a:latin typeface="Arial MT"/>
                <a:cs typeface="Arial MT"/>
              </a:rPr>
              <a:t> </a:t>
            </a:r>
            <a:r>
              <a:rPr sz="2000" b="0" spc="-10">
                <a:latin typeface="Arial MT"/>
                <a:cs typeface="Arial MT"/>
              </a:rPr>
              <a:t>learning</a:t>
            </a:r>
            <a:r>
              <a:rPr sz="2000" b="0" spc="50">
                <a:latin typeface="Arial MT"/>
                <a:cs typeface="Arial MT"/>
              </a:rPr>
              <a:t> </a:t>
            </a:r>
            <a:r>
              <a:rPr sz="2000" b="0">
                <a:latin typeface="Arial MT"/>
                <a:cs typeface="Arial MT"/>
              </a:rPr>
              <a:t>model</a:t>
            </a:r>
            <a:r>
              <a:rPr sz="2000" b="0" spc="-30">
                <a:latin typeface="Arial MT"/>
                <a:cs typeface="Arial MT"/>
              </a:rPr>
              <a:t> </a:t>
            </a:r>
            <a:r>
              <a:rPr sz="2000" b="0">
                <a:latin typeface="Arial MT"/>
                <a:cs typeface="Arial MT"/>
              </a:rPr>
              <a:t>for </a:t>
            </a:r>
            <a:r>
              <a:rPr sz="2000" b="0" spc="-540">
                <a:latin typeface="Arial MT"/>
                <a:cs typeface="Arial MT"/>
              </a:rPr>
              <a:t> </a:t>
            </a:r>
            <a:r>
              <a:rPr sz="2000" b="0" spc="-10">
                <a:latin typeface="Arial MT"/>
                <a:cs typeface="Arial MT"/>
              </a:rPr>
              <a:t>data</a:t>
            </a:r>
            <a:r>
              <a:rPr sz="2000" b="0" spc="5">
                <a:latin typeface="Arial MT"/>
                <a:cs typeface="Arial MT"/>
              </a:rPr>
              <a:t> </a:t>
            </a:r>
            <a:r>
              <a:rPr sz="2000" b="0" spc="-10">
                <a:latin typeface="Arial MT"/>
                <a:cs typeface="Arial MT"/>
              </a:rPr>
              <a:t>collection</a:t>
            </a:r>
            <a:r>
              <a:rPr sz="2000" b="0" spc="55">
                <a:latin typeface="Arial MT"/>
                <a:cs typeface="Arial MT"/>
              </a:rPr>
              <a:t> </a:t>
            </a:r>
            <a:r>
              <a:rPr sz="2000" b="0" spc="-10">
                <a:latin typeface="Arial MT"/>
                <a:cs typeface="Arial MT"/>
              </a:rPr>
              <a:t>and</a:t>
            </a:r>
            <a:r>
              <a:rPr sz="2000" b="0" spc="10">
                <a:latin typeface="Arial MT"/>
                <a:cs typeface="Arial MT"/>
              </a:rPr>
              <a:t> </a:t>
            </a:r>
            <a:r>
              <a:rPr sz="2000" b="0" spc="-5">
                <a:latin typeface="Arial MT"/>
                <a:cs typeface="Arial MT"/>
              </a:rPr>
              <a:t>fusion.</a:t>
            </a:r>
            <a:endParaRPr sz="2000">
              <a:latin typeface="Arial MT"/>
              <a:cs typeface="Arial MT"/>
            </a:endParaRPr>
          </a:p>
          <a:p>
            <a:pPr marL="241300" marR="97790" indent="-228600">
              <a:lnSpc>
                <a:spcPts val="2160"/>
              </a:lnSpc>
              <a:spcBef>
                <a:spcPts val="985"/>
              </a:spcBef>
              <a:buChar char="•"/>
              <a:tabLst>
                <a:tab pos="240665" algn="l"/>
                <a:tab pos="241300" algn="l"/>
              </a:tabLst>
            </a:pPr>
            <a:r>
              <a:rPr sz="2000" b="0" spc="-15">
                <a:latin typeface="Arial MT"/>
                <a:cs typeface="Arial MT"/>
              </a:rPr>
              <a:t>Train </a:t>
            </a:r>
            <a:r>
              <a:rPr sz="2000" b="0" spc="-10">
                <a:latin typeface="Arial MT"/>
                <a:cs typeface="Arial MT"/>
              </a:rPr>
              <a:t>and</a:t>
            </a:r>
            <a:r>
              <a:rPr sz="2000" b="0">
                <a:latin typeface="Arial MT"/>
                <a:cs typeface="Arial MT"/>
              </a:rPr>
              <a:t> </a:t>
            </a:r>
            <a:r>
              <a:rPr sz="2000" b="0" spc="-10">
                <a:latin typeface="Arial MT"/>
                <a:cs typeface="Arial MT"/>
              </a:rPr>
              <a:t>optimize</a:t>
            </a:r>
            <a:r>
              <a:rPr sz="2000" b="0" spc="30">
                <a:latin typeface="Arial MT"/>
                <a:cs typeface="Arial MT"/>
              </a:rPr>
              <a:t> </a:t>
            </a:r>
            <a:r>
              <a:rPr sz="2000" b="0" spc="-5">
                <a:latin typeface="Arial MT"/>
                <a:cs typeface="Arial MT"/>
              </a:rPr>
              <a:t>machine</a:t>
            </a:r>
            <a:r>
              <a:rPr sz="2000" b="0" spc="-20">
                <a:latin typeface="Arial MT"/>
                <a:cs typeface="Arial MT"/>
              </a:rPr>
              <a:t> </a:t>
            </a:r>
            <a:r>
              <a:rPr sz="2000" b="0" spc="-10">
                <a:latin typeface="Arial MT"/>
                <a:cs typeface="Arial MT"/>
              </a:rPr>
              <a:t>learning </a:t>
            </a:r>
            <a:r>
              <a:rPr sz="2000" b="0" spc="-540">
                <a:latin typeface="Arial MT"/>
                <a:cs typeface="Arial MT"/>
              </a:rPr>
              <a:t> </a:t>
            </a:r>
            <a:r>
              <a:rPr sz="2000" b="0" spc="-5">
                <a:latin typeface="Arial MT"/>
                <a:cs typeface="Arial MT"/>
              </a:rPr>
              <a:t>models</a:t>
            </a:r>
            <a:r>
              <a:rPr sz="2000" b="0">
                <a:latin typeface="Arial MT"/>
                <a:cs typeface="Arial MT"/>
              </a:rPr>
              <a:t> for</a:t>
            </a:r>
            <a:r>
              <a:rPr sz="2000" b="0" spc="-55">
                <a:latin typeface="Arial MT"/>
                <a:cs typeface="Arial MT"/>
              </a:rPr>
              <a:t> </a:t>
            </a:r>
            <a:r>
              <a:rPr sz="2000" b="0" spc="-5">
                <a:latin typeface="Arial MT"/>
                <a:cs typeface="Arial MT"/>
              </a:rPr>
              <a:t>intrusion</a:t>
            </a:r>
            <a:r>
              <a:rPr sz="2000" b="0" spc="30">
                <a:latin typeface="Arial MT"/>
                <a:cs typeface="Arial MT"/>
              </a:rPr>
              <a:t> </a:t>
            </a:r>
            <a:r>
              <a:rPr sz="2000" b="0" spc="-10">
                <a:latin typeface="Arial MT"/>
                <a:cs typeface="Arial MT"/>
              </a:rPr>
              <a:t>detection.</a:t>
            </a:r>
            <a:endParaRPr sz="2000">
              <a:latin typeface="Arial MT"/>
              <a:cs typeface="Arial MT"/>
            </a:endParaRPr>
          </a:p>
          <a:p>
            <a:pPr marL="241300" indent="-228600">
              <a:lnSpc>
                <a:spcPct val="100000"/>
              </a:lnSpc>
              <a:spcBef>
                <a:spcPts val="740"/>
              </a:spcBef>
              <a:buChar char="•"/>
              <a:tabLst>
                <a:tab pos="240665" algn="l"/>
                <a:tab pos="241300" algn="l"/>
              </a:tabLst>
            </a:pPr>
            <a:r>
              <a:rPr sz="2000" b="0" spc="-5">
                <a:latin typeface="Arial MT"/>
                <a:cs typeface="Arial MT"/>
              </a:rPr>
              <a:t>Classification</a:t>
            </a:r>
            <a:r>
              <a:rPr sz="2000" b="0" spc="25">
                <a:latin typeface="Arial MT"/>
                <a:cs typeface="Arial MT"/>
              </a:rPr>
              <a:t> </a:t>
            </a:r>
            <a:r>
              <a:rPr sz="2000" b="0" spc="-5">
                <a:latin typeface="Arial MT"/>
                <a:cs typeface="Arial MT"/>
              </a:rPr>
              <a:t>of</a:t>
            </a:r>
            <a:r>
              <a:rPr sz="2000" b="0" spc="-40">
                <a:latin typeface="Arial MT"/>
                <a:cs typeface="Arial MT"/>
              </a:rPr>
              <a:t> </a:t>
            </a:r>
            <a:r>
              <a:rPr sz="2000" b="0" spc="-5">
                <a:latin typeface="Arial MT"/>
                <a:cs typeface="Arial MT"/>
              </a:rPr>
              <a:t>Intrusion</a:t>
            </a:r>
            <a:endParaRPr sz="2000">
              <a:latin typeface="Arial MT"/>
              <a:cs typeface="Arial MT"/>
            </a:endParaRPr>
          </a:p>
          <a:p>
            <a:pPr marL="241300" indent="-228600">
              <a:lnSpc>
                <a:spcPts val="2280"/>
              </a:lnSpc>
              <a:spcBef>
                <a:spcPts val="770"/>
              </a:spcBef>
              <a:buChar char="•"/>
              <a:tabLst>
                <a:tab pos="240665" algn="l"/>
                <a:tab pos="241300" algn="l"/>
              </a:tabLst>
            </a:pPr>
            <a:r>
              <a:rPr sz="2000" b="0" spc="-15">
                <a:latin typeface="Arial MT"/>
                <a:cs typeface="Arial MT"/>
              </a:rPr>
              <a:t>Train</a:t>
            </a:r>
            <a:r>
              <a:rPr sz="2000" b="0" spc="-25">
                <a:latin typeface="Arial MT"/>
                <a:cs typeface="Arial MT"/>
              </a:rPr>
              <a:t> </a:t>
            </a:r>
            <a:r>
              <a:rPr sz="2000" b="0">
                <a:latin typeface="Arial MT"/>
                <a:cs typeface="Arial MT"/>
              </a:rPr>
              <a:t>machine</a:t>
            </a:r>
            <a:r>
              <a:rPr sz="2000" b="0" spc="-25">
                <a:latin typeface="Arial MT"/>
                <a:cs typeface="Arial MT"/>
              </a:rPr>
              <a:t> </a:t>
            </a:r>
            <a:r>
              <a:rPr sz="2000" b="0" spc="-10">
                <a:latin typeface="Arial MT"/>
                <a:cs typeface="Arial MT"/>
              </a:rPr>
              <a:t>learning</a:t>
            </a:r>
            <a:r>
              <a:rPr sz="2000" b="0" spc="40">
                <a:latin typeface="Arial MT"/>
                <a:cs typeface="Arial MT"/>
              </a:rPr>
              <a:t> </a:t>
            </a:r>
            <a:r>
              <a:rPr sz="2000" b="0">
                <a:latin typeface="Arial MT"/>
                <a:cs typeface="Arial MT"/>
              </a:rPr>
              <a:t>model</a:t>
            </a:r>
            <a:r>
              <a:rPr sz="2000" b="0" spc="-30">
                <a:latin typeface="Arial MT"/>
                <a:cs typeface="Arial MT"/>
              </a:rPr>
              <a:t> </a:t>
            </a:r>
            <a:r>
              <a:rPr sz="2000" b="0" spc="-5">
                <a:latin typeface="Arial MT"/>
                <a:cs typeface="Arial MT"/>
              </a:rPr>
              <a:t>to</a:t>
            </a:r>
            <a:endParaRPr sz="2000">
              <a:latin typeface="Arial MT"/>
              <a:cs typeface="Arial MT"/>
            </a:endParaRPr>
          </a:p>
          <a:p>
            <a:pPr marR="5080" algn="r">
              <a:lnSpc>
                <a:spcPts val="2280"/>
              </a:lnSpc>
            </a:pPr>
            <a:r>
              <a:rPr sz="2000" b="0" spc="-5">
                <a:latin typeface="Arial MT"/>
                <a:cs typeface="Arial MT"/>
              </a:rPr>
              <a:t>classify</a:t>
            </a:r>
            <a:r>
              <a:rPr sz="2000" b="0" spc="-20">
                <a:latin typeface="Arial MT"/>
                <a:cs typeface="Arial MT"/>
              </a:rPr>
              <a:t> </a:t>
            </a:r>
            <a:r>
              <a:rPr sz="2000" b="0" spc="-10">
                <a:latin typeface="Arial MT"/>
                <a:cs typeface="Arial MT"/>
              </a:rPr>
              <a:t>and</a:t>
            </a:r>
            <a:r>
              <a:rPr sz="2000" b="0" spc="10">
                <a:latin typeface="Arial MT"/>
                <a:cs typeface="Arial MT"/>
              </a:rPr>
              <a:t> </a:t>
            </a:r>
            <a:r>
              <a:rPr sz="2000" b="0" spc="-5">
                <a:latin typeface="Arial MT"/>
                <a:cs typeface="Arial MT"/>
              </a:rPr>
              <a:t>enforce</a:t>
            </a:r>
            <a:r>
              <a:rPr sz="2000" b="0">
                <a:latin typeface="Arial MT"/>
                <a:cs typeface="Arial MT"/>
              </a:rPr>
              <a:t> </a:t>
            </a:r>
            <a:r>
              <a:rPr sz="2000" b="0" spc="-5">
                <a:latin typeface="Arial MT"/>
                <a:cs typeface="Arial MT"/>
              </a:rPr>
              <a:t>security</a:t>
            </a:r>
            <a:r>
              <a:rPr sz="2000" b="0" spc="5">
                <a:latin typeface="Arial MT"/>
                <a:cs typeface="Arial MT"/>
              </a:rPr>
              <a:t> </a:t>
            </a:r>
            <a:r>
              <a:rPr sz="2000" b="0" spc="-10">
                <a:latin typeface="Arial MT"/>
                <a:cs typeface="Arial MT"/>
              </a:rPr>
              <a:t>policies.</a:t>
            </a:r>
            <a:endParaRPr sz="2000">
              <a:latin typeface="Arial MT"/>
              <a:cs typeface="Arial MT"/>
            </a:endParaRPr>
          </a:p>
          <a:p>
            <a:pPr marL="227965" marR="15240" indent="-227965" algn="r">
              <a:lnSpc>
                <a:spcPts val="2280"/>
              </a:lnSpc>
              <a:spcBef>
                <a:spcPts val="740"/>
              </a:spcBef>
              <a:buChar char="•"/>
              <a:tabLst>
                <a:tab pos="227965" algn="l"/>
                <a:tab pos="241300" algn="l"/>
              </a:tabLst>
            </a:pPr>
            <a:r>
              <a:rPr sz="2000" b="0" spc="-5">
                <a:latin typeface="Arial MT"/>
                <a:cs typeface="Arial MT"/>
              </a:rPr>
              <a:t>Integrate </a:t>
            </a:r>
            <a:r>
              <a:rPr sz="2000" b="0" spc="-10">
                <a:latin typeface="Arial MT"/>
                <a:cs typeface="Arial MT"/>
              </a:rPr>
              <a:t>the</a:t>
            </a:r>
            <a:r>
              <a:rPr sz="2000" b="0" spc="5">
                <a:latin typeface="Arial MT"/>
                <a:cs typeface="Arial MT"/>
              </a:rPr>
              <a:t> </a:t>
            </a:r>
            <a:r>
              <a:rPr sz="2000" b="0" spc="-10">
                <a:latin typeface="Arial MT"/>
                <a:cs typeface="Arial MT"/>
              </a:rPr>
              <a:t>trained</a:t>
            </a:r>
            <a:r>
              <a:rPr sz="2000" b="0" spc="5">
                <a:latin typeface="Arial MT"/>
                <a:cs typeface="Arial MT"/>
              </a:rPr>
              <a:t> </a:t>
            </a:r>
            <a:r>
              <a:rPr sz="2000" b="0">
                <a:latin typeface="Arial MT"/>
                <a:cs typeface="Arial MT"/>
              </a:rPr>
              <a:t>model</a:t>
            </a:r>
            <a:r>
              <a:rPr sz="2000" b="0" spc="-25">
                <a:latin typeface="Arial MT"/>
                <a:cs typeface="Arial MT"/>
              </a:rPr>
              <a:t> </a:t>
            </a:r>
            <a:r>
              <a:rPr sz="2000" b="0" spc="-15">
                <a:latin typeface="Arial MT"/>
                <a:cs typeface="Arial MT"/>
              </a:rPr>
              <a:t>with</a:t>
            </a:r>
            <a:r>
              <a:rPr sz="2000" b="0" spc="50">
                <a:latin typeface="Arial MT"/>
                <a:cs typeface="Arial MT"/>
              </a:rPr>
              <a:t> </a:t>
            </a:r>
            <a:r>
              <a:rPr sz="2000" b="0" spc="-10">
                <a:latin typeface="Arial MT"/>
                <a:cs typeface="Arial MT"/>
              </a:rPr>
              <a:t>SDN</a:t>
            </a:r>
            <a:endParaRPr sz="2000">
              <a:latin typeface="Arial MT"/>
              <a:cs typeface="Arial MT"/>
            </a:endParaRPr>
          </a:p>
          <a:p>
            <a:pPr marL="241300">
              <a:lnSpc>
                <a:spcPts val="2280"/>
              </a:lnSpc>
            </a:pPr>
            <a:r>
              <a:rPr sz="2000" b="0" spc="-10">
                <a:latin typeface="Arial MT"/>
                <a:cs typeface="Arial MT"/>
              </a:rPr>
              <a:t>controller</a:t>
            </a:r>
            <a:endParaRPr sz="2000">
              <a:latin typeface="Arial MT"/>
              <a:cs typeface="Arial MT"/>
            </a:endParaRPr>
          </a:p>
        </p:txBody>
      </p:sp>
      <p:grpSp>
        <p:nvGrpSpPr>
          <p:cNvPr id="6" name="object 6"/>
          <p:cNvGrpSpPr/>
          <p:nvPr/>
        </p:nvGrpSpPr>
        <p:grpSpPr>
          <a:xfrm>
            <a:off x="3172967" y="142367"/>
            <a:ext cx="4572000" cy="6085840"/>
            <a:chOff x="3172967" y="142367"/>
            <a:chExt cx="4572000" cy="6085840"/>
          </a:xfrm>
        </p:grpSpPr>
        <p:pic>
          <p:nvPicPr>
            <p:cNvPr id="7" name="object 7"/>
            <p:cNvPicPr/>
            <p:nvPr/>
          </p:nvPicPr>
          <p:blipFill>
            <a:blip r:embed="rId2"/>
            <a:stretch>
              <a:fillRect/>
            </a:stretch>
          </p:blipFill>
          <p:spPr>
            <a:xfrm>
              <a:off x="3398519" y="4727447"/>
              <a:ext cx="1301495" cy="1487423"/>
            </a:xfrm>
            <a:prstGeom prst="rect">
              <a:avLst/>
            </a:prstGeom>
          </p:spPr>
        </p:pic>
        <p:sp>
          <p:nvSpPr>
            <p:cNvPr id="8" name="object 8"/>
            <p:cNvSpPr/>
            <p:nvPr/>
          </p:nvSpPr>
          <p:spPr>
            <a:xfrm>
              <a:off x="3392423" y="4720463"/>
              <a:ext cx="1314450" cy="1501775"/>
            </a:xfrm>
            <a:custGeom>
              <a:avLst/>
              <a:gdLst/>
              <a:ahLst/>
              <a:cxnLst/>
              <a:rect l="l" t="t" r="r" b="b"/>
              <a:pathLst>
                <a:path w="1314450" h="1501775">
                  <a:moveTo>
                    <a:pt x="643381" y="0"/>
                  </a:moveTo>
                  <a:lnTo>
                    <a:pt x="1311528" y="378841"/>
                  </a:lnTo>
                  <a:lnTo>
                    <a:pt x="1313941" y="1126896"/>
                  </a:lnTo>
                  <a:lnTo>
                    <a:pt x="666876" y="1501482"/>
                  </a:lnTo>
                  <a:lnTo>
                    <a:pt x="6350" y="1130947"/>
                  </a:lnTo>
                  <a:lnTo>
                    <a:pt x="0" y="377825"/>
                  </a:lnTo>
                  <a:lnTo>
                    <a:pt x="643381" y="0"/>
                  </a:lnTo>
                  <a:close/>
                </a:path>
              </a:pathLst>
            </a:custGeom>
            <a:ln w="12192">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9" name="object 9"/>
            <p:cNvPicPr/>
            <p:nvPr/>
          </p:nvPicPr>
          <p:blipFill>
            <a:blip r:embed="rId3"/>
            <a:stretch>
              <a:fillRect/>
            </a:stretch>
          </p:blipFill>
          <p:spPr>
            <a:xfrm>
              <a:off x="6160007" y="155448"/>
              <a:ext cx="1572767" cy="1798319"/>
            </a:xfrm>
            <a:prstGeom prst="rect">
              <a:avLst/>
            </a:prstGeom>
          </p:spPr>
        </p:pic>
        <p:sp>
          <p:nvSpPr>
            <p:cNvPr id="10" name="object 10"/>
            <p:cNvSpPr/>
            <p:nvPr/>
          </p:nvSpPr>
          <p:spPr>
            <a:xfrm>
              <a:off x="6153911" y="148463"/>
              <a:ext cx="1584960" cy="1812925"/>
            </a:xfrm>
            <a:custGeom>
              <a:avLst/>
              <a:gdLst/>
              <a:ahLst/>
              <a:cxnLst/>
              <a:rect l="l" t="t" r="r" b="b"/>
              <a:pathLst>
                <a:path w="1584959" h="1812925">
                  <a:moveTo>
                    <a:pt x="776351" y="0"/>
                  </a:moveTo>
                  <a:lnTo>
                    <a:pt x="1582673" y="457072"/>
                  </a:lnTo>
                  <a:lnTo>
                    <a:pt x="1584960" y="1360296"/>
                  </a:lnTo>
                  <a:lnTo>
                    <a:pt x="804671" y="1812670"/>
                  </a:lnTo>
                  <a:lnTo>
                    <a:pt x="7620" y="1365122"/>
                  </a:lnTo>
                  <a:lnTo>
                    <a:pt x="0" y="455929"/>
                  </a:lnTo>
                  <a:lnTo>
                    <a:pt x="776351" y="0"/>
                  </a:lnTo>
                  <a:close/>
                </a:path>
              </a:pathLst>
            </a:custGeom>
            <a:ln w="12192">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1" name="object 11"/>
            <p:cNvPicPr/>
            <p:nvPr/>
          </p:nvPicPr>
          <p:blipFill>
            <a:blip r:embed="rId4"/>
            <a:stretch>
              <a:fillRect/>
            </a:stretch>
          </p:blipFill>
          <p:spPr>
            <a:xfrm>
              <a:off x="5309616" y="1792224"/>
              <a:ext cx="1298447" cy="1487424"/>
            </a:xfrm>
            <a:prstGeom prst="rect">
              <a:avLst/>
            </a:prstGeom>
          </p:spPr>
        </p:pic>
        <p:sp>
          <p:nvSpPr>
            <p:cNvPr id="12" name="object 12"/>
            <p:cNvSpPr/>
            <p:nvPr/>
          </p:nvSpPr>
          <p:spPr>
            <a:xfrm>
              <a:off x="5303519" y="1785239"/>
              <a:ext cx="1311275" cy="1501775"/>
            </a:xfrm>
            <a:custGeom>
              <a:avLst/>
              <a:gdLst/>
              <a:ahLst/>
              <a:cxnLst/>
              <a:rect l="l" t="t" r="r" b="b"/>
              <a:pathLst>
                <a:path w="1311275" h="1501775">
                  <a:moveTo>
                    <a:pt x="641857" y="0"/>
                  </a:moveTo>
                  <a:lnTo>
                    <a:pt x="1308734" y="378840"/>
                  </a:lnTo>
                  <a:lnTo>
                    <a:pt x="1310766" y="1126871"/>
                  </a:lnTo>
                  <a:lnTo>
                    <a:pt x="665352" y="1501521"/>
                  </a:lnTo>
                  <a:lnTo>
                    <a:pt x="6350" y="1130935"/>
                  </a:lnTo>
                  <a:lnTo>
                    <a:pt x="0" y="377825"/>
                  </a:lnTo>
                  <a:lnTo>
                    <a:pt x="641857" y="0"/>
                  </a:lnTo>
                  <a:close/>
                </a:path>
              </a:pathLst>
            </a:custGeom>
            <a:ln w="12192">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3" name="object 13"/>
            <p:cNvPicPr/>
            <p:nvPr/>
          </p:nvPicPr>
          <p:blipFill>
            <a:blip r:embed="rId5"/>
            <a:stretch>
              <a:fillRect/>
            </a:stretch>
          </p:blipFill>
          <p:spPr>
            <a:xfrm>
              <a:off x="4215383" y="3133343"/>
              <a:ext cx="1569719" cy="1798319"/>
            </a:xfrm>
            <a:prstGeom prst="rect">
              <a:avLst/>
            </a:prstGeom>
          </p:spPr>
        </p:pic>
        <p:sp>
          <p:nvSpPr>
            <p:cNvPr id="14" name="object 14"/>
            <p:cNvSpPr/>
            <p:nvPr/>
          </p:nvSpPr>
          <p:spPr>
            <a:xfrm>
              <a:off x="4209287" y="3126359"/>
              <a:ext cx="1582420" cy="1812925"/>
            </a:xfrm>
            <a:custGeom>
              <a:avLst/>
              <a:gdLst/>
              <a:ahLst/>
              <a:cxnLst/>
              <a:rect l="l" t="t" r="r" b="b"/>
              <a:pathLst>
                <a:path w="1582420" h="1812925">
                  <a:moveTo>
                    <a:pt x="774826" y="0"/>
                  </a:moveTo>
                  <a:lnTo>
                    <a:pt x="1579499" y="457073"/>
                  </a:lnTo>
                  <a:lnTo>
                    <a:pt x="1582292" y="1360296"/>
                  </a:lnTo>
                  <a:lnTo>
                    <a:pt x="803021" y="1812670"/>
                  </a:lnTo>
                  <a:lnTo>
                    <a:pt x="7620" y="1365122"/>
                  </a:lnTo>
                  <a:lnTo>
                    <a:pt x="0" y="455929"/>
                  </a:lnTo>
                  <a:lnTo>
                    <a:pt x="774826" y="0"/>
                  </a:lnTo>
                  <a:close/>
                </a:path>
              </a:pathLst>
            </a:custGeom>
            <a:ln w="12192">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5" name="object 15"/>
            <p:cNvPicPr/>
            <p:nvPr/>
          </p:nvPicPr>
          <p:blipFill>
            <a:blip r:embed="rId6"/>
            <a:stretch>
              <a:fillRect/>
            </a:stretch>
          </p:blipFill>
          <p:spPr>
            <a:xfrm>
              <a:off x="4998719" y="685800"/>
              <a:ext cx="1572768" cy="1795272"/>
            </a:xfrm>
            <a:prstGeom prst="rect">
              <a:avLst/>
            </a:prstGeom>
          </p:spPr>
        </p:pic>
        <p:sp>
          <p:nvSpPr>
            <p:cNvPr id="16" name="object 16"/>
            <p:cNvSpPr/>
            <p:nvPr/>
          </p:nvSpPr>
          <p:spPr>
            <a:xfrm>
              <a:off x="4989575" y="675258"/>
              <a:ext cx="1591310" cy="1816735"/>
            </a:xfrm>
            <a:custGeom>
              <a:avLst/>
              <a:gdLst/>
              <a:ahLst/>
              <a:cxnLst/>
              <a:rect l="l" t="t" r="r" b="b"/>
              <a:pathLst>
                <a:path w="1591309" h="1816735">
                  <a:moveTo>
                    <a:pt x="779399" y="0"/>
                  </a:moveTo>
                  <a:lnTo>
                    <a:pt x="1588770" y="458088"/>
                  </a:lnTo>
                  <a:lnTo>
                    <a:pt x="1591055" y="1363217"/>
                  </a:lnTo>
                  <a:lnTo>
                    <a:pt x="807720" y="1816480"/>
                  </a:lnTo>
                  <a:lnTo>
                    <a:pt x="7620" y="1368043"/>
                  </a:lnTo>
                  <a:lnTo>
                    <a:pt x="0" y="456945"/>
                  </a:lnTo>
                  <a:lnTo>
                    <a:pt x="779399"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7" name="object 17"/>
            <p:cNvPicPr/>
            <p:nvPr/>
          </p:nvPicPr>
          <p:blipFill>
            <a:blip r:embed="rId7"/>
            <a:stretch>
              <a:fillRect/>
            </a:stretch>
          </p:blipFill>
          <p:spPr>
            <a:xfrm>
              <a:off x="5446775" y="2764536"/>
              <a:ext cx="1572768" cy="1798320"/>
            </a:xfrm>
            <a:prstGeom prst="rect">
              <a:avLst/>
            </a:prstGeom>
          </p:spPr>
        </p:pic>
        <p:sp>
          <p:nvSpPr>
            <p:cNvPr id="18" name="object 18"/>
            <p:cNvSpPr/>
            <p:nvPr/>
          </p:nvSpPr>
          <p:spPr>
            <a:xfrm>
              <a:off x="5437632" y="2753994"/>
              <a:ext cx="1591310" cy="1819910"/>
            </a:xfrm>
            <a:custGeom>
              <a:avLst/>
              <a:gdLst/>
              <a:ahLst/>
              <a:cxnLst/>
              <a:rect l="l" t="t" r="r" b="b"/>
              <a:pathLst>
                <a:path w="1591309" h="1819910">
                  <a:moveTo>
                    <a:pt x="779398" y="0"/>
                  </a:moveTo>
                  <a:lnTo>
                    <a:pt x="1588769" y="458850"/>
                  </a:lnTo>
                  <a:lnTo>
                    <a:pt x="1591056" y="1365630"/>
                  </a:lnTo>
                  <a:lnTo>
                    <a:pt x="807719" y="1819655"/>
                  </a:lnTo>
                  <a:lnTo>
                    <a:pt x="7619" y="1370456"/>
                  </a:lnTo>
                  <a:lnTo>
                    <a:pt x="0" y="457707"/>
                  </a:lnTo>
                  <a:lnTo>
                    <a:pt x="779398"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9" name="object 19"/>
            <p:cNvPicPr/>
            <p:nvPr/>
          </p:nvPicPr>
          <p:blipFill>
            <a:blip r:embed="rId8"/>
            <a:stretch>
              <a:fillRect/>
            </a:stretch>
          </p:blipFill>
          <p:spPr>
            <a:xfrm>
              <a:off x="3191255" y="3642359"/>
              <a:ext cx="1569720" cy="1795271"/>
            </a:xfrm>
            <a:prstGeom prst="rect">
              <a:avLst/>
            </a:prstGeom>
          </p:spPr>
        </p:pic>
        <p:sp>
          <p:nvSpPr>
            <p:cNvPr id="20" name="object 20"/>
            <p:cNvSpPr/>
            <p:nvPr/>
          </p:nvSpPr>
          <p:spPr>
            <a:xfrm>
              <a:off x="3182111" y="3631819"/>
              <a:ext cx="1588770" cy="1816735"/>
            </a:xfrm>
            <a:custGeom>
              <a:avLst/>
              <a:gdLst/>
              <a:ahLst/>
              <a:cxnLst/>
              <a:rect l="l" t="t" r="r" b="b"/>
              <a:pathLst>
                <a:path w="1588770" h="1816735">
                  <a:moveTo>
                    <a:pt x="777748" y="0"/>
                  </a:moveTo>
                  <a:lnTo>
                    <a:pt x="1585467" y="458088"/>
                  </a:lnTo>
                  <a:lnTo>
                    <a:pt x="1588389" y="1363217"/>
                  </a:lnTo>
                  <a:lnTo>
                    <a:pt x="806196" y="1816480"/>
                  </a:lnTo>
                  <a:lnTo>
                    <a:pt x="7619" y="1368043"/>
                  </a:lnTo>
                  <a:lnTo>
                    <a:pt x="0" y="456945"/>
                  </a:lnTo>
                  <a:lnTo>
                    <a:pt x="777748"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r>
              <a:rPr spc="-5"/>
              <a:t>8</a:t>
            </a:r>
          </a:p>
        </p:txBody>
      </p:sp>
      <p:sp>
        <p:nvSpPr>
          <p:cNvPr id="22" name="object 22"/>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23" name="object 23"/>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24" name="object 24"/>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25" name="object 25"/>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txBox="1">
            <a:spLocks noGrp="1"/>
          </p:cNvSpPr>
          <p:nvPr>
            <p:ph type="title"/>
          </p:nvPr>
        </p:nvSpPr>
        <p:spPr>
          <a:xfrm>
            <a:off x="666699" y="668223"/>
            <a:ext cx="3783329" cy="695325"/>
          </a:xfrm>
          <a:prstGeom prst="rect">
            <a:avLst/>
          </a:prstGeom>
        </p:spPr>
        <p:txBody>
          <a:bodyPr vert="horz" wrap="square" lIns="0" tIns="12065" rIns="0" bIns="0" rtlCol="0">
            <a:spAutoFit/>
          </a:bodyPr>
          <a:lstStyle/>
          <a:p>
            <a:pPr marL="12700">
              <a:lnSpc>
                <a:spcPct val="100000"/>
              </a:lnSpc>
              <a:spcBef>
                <a:spcPts val="95"/>
              </a:spcBef>
            </a:pPr>
            <a:r>
              <a:rPr b="1" spc="-5">
                <a:solidFill>
                  <a:srgbClr val="0E243D"/>
                </a:solidFill>
                <a:latin typeface="Arial"/>
                <a:cs typeface="Arial"/>
              </a:rPr>
              <a:t>Research</a:t>
            </a:r>
            <a:r>
              <a:rPr b="1" spc="-55">
                <a:solidFill>
                  <a:srgbClr val="0E243D"/>
                </a:solidFill>
                <a:latin typeface="Arial"/>
                <a:cs typeface="Arial"/>
              </a:rPr>
              <a:t> </a:t>
            </a:r>
            <a:r>
              <a:rPr b="1" spc="-5">
                <a:solidFill>
                  <a:srgbClr val="0E243D"/>
                </a:solidFill>
                <a:latin typeface="Arial"/>
                <a:cs typeface="Arial"/>
              </a:rPr>
              <a:t>Gap</a:t>
            </a:r>
          </a:p>
        </p:txBody>
      </p:sp>
      <p:sp>
        <p:nvSpPr>
          <p:cNvPr id="4" name="object 4"/>
          <p:cNvSpPr txBox="1"/>
          <p:nvPr/>
        </p:nvSpPr>
        <p:spPr>
          <a:xfrm>
            <a:off x="400608" y="1701800"/>
            <a:ext cx="6948805" cy="4277995"/>
          </a:xfrm>
          <a:prstGeom prst="rect">
            <a:avLst/>
          </a:prstGeom>
        </p:spPr>
        <p:txBody>
          <a:bodyPr vert="horz" wrap="square" lIns="0" tIns="4191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marR="5080" indent="-228600">
              <a:lnSpc>
                <a:spcPct val="90000"/>
              </a:lnSpc>
              <a:spcBef>
                <a:spcPts val="330"/>
              </a:spcBef>
              <a:buChar char="•"/>
              <a:tabLst>
                <a:tab pos="240665" algn="l"/>
                <a:tab pos="241300" algn="l"/>
              </a:tabLst>
            </a:pPr>
            <a:r>
              <a:rPr sz="2000" spc="-10">
                <a:solidFill>
                  <a:srgbClr val="0E243D"/>
                </a:solidFill>
                <a:latin typeface="Arial MT"/>
                <a:cs typeface="Arial MT"/>
              </a:rPr>
              <a:t>Existing</a:t>
            </a:r>
            <a:r>
              <a:rPr sz="2000" spc="45">
                <a:solidFill>
                  <a:srgbClr val="0E243D"/>
                </a:solidFill>
                <a:latin typeface="Arial MT"/>
                <a:cs typeface="Arial MT"/>
              </a:rPr>
              <a:t> </a:t>
            </a:r>
            <a:r>
              <a:rPr sz="2000" spc="-5">
                <a:solidFill>
                  <a:srgbClr val="0E243D"/>
                </a:solidFill>
                <a:latin typeface="Arial MT"/>
                <a:cs typeface="Arial MT"/>
              </a:rPr>
              <a:t>intrusion</a:t>
            </a:r>
            <a:r>
              <a:rPr sz="2000" spc="50">
                <a:solidFill>
                  <a:srgbClr val="0E243D"/>
                </a:solidFill>
                <a:latin typeface="Arial MT"/>
                <a:cs typeface="Arial MT"/>
              </a:rPr>
              <a:t> </a:t>
            </a:r>
            <a:r>
              <a:rPr sz="2000" spc="-10">
                <a:solidFill>
                  <a:srgbClr val="0E243D"/>
                </a:solidFill>
                <a:latin typeface="Arial MT"/>
                <a:cs typeface="Arial MT"/>
              </a:rPr>
              <a:t>detection</a:t>
            </a:r>
            <a:r>
              <a:rPr sz="2000" spc="50">
                <a:solidFill>
                  <a:srgbClr val="0E243D"/>
                </a:solidFill>
                <a:latin typeface="Arial MT"/>
                <a:cs typeface="Arial MT"/>
              </a:rPr>
              <a:t> </a:t>
            </a:r>
            <a:r>
              <a:rPr sz="2000" spc="-5">
                <a:solidFill>
                  <a:srgbClr val="0E243D"/>
                </a:solidFill>
                <a:latin typeface="Arial MT"/>
                <a:cs typeface="Arial MT"/>
              </a:rPr>
              <a:t>systems</a:t>
            </a:r>
            <a:r>
              <a:rPr sz="2000" spc="25">
                <a:solidFill>
                  <a:srgbClr val="0E243D"/>
                </a:solidFill>
                <a:latin typeface="Arial MT"/>
                <a:cs typeface="Arial MT"/>
              </a:rPr>
              <a:t> </a:t>
            </a:r>
            <a:r>
              <a:rPr sz="2000" spc="-10">
                <a:solidFill>
                  <a:srgbClr val="0E243D"/>
                </a:solidFill>
                <a:latin typeface="Arial MT"/>
                <a:cs typeface="Arial MT"/>
              </a:rPr>
              <a:t>struggle</a:t>
            </a:r>
            <a:r>
              <a:rPr sz="2000" spc="30">
                <a:solidFill>
                  <a:srgbClr val="0E243D"/>
                </a:solidFill>
                <a:latin typeface="Arial MT"/>
                <a:cs typeface="Arial MT"/>
              </a:rPr>
              <a:t> </a:t>
            </a:r>
            <a:r>
              <a:rPr sz="2000" spc="-5">
                <a:solidFill>
                  <a:srgbClr val="0E243D"/>
                </a:solidFill>
                <a:latin typeface="Arial MT"/>
                <a:cs typeface="Arial MT"/>
              </a:rPr>
              <a:t>to</a:t>
            </a:r>
            <a:r>
              <a:rPr sz="2000" spc="30">
                <a:solidFill>
                  <a:srgbClr val="0E243D"/>
                </a:solidFill>
                <a:latin typeface="Arial MT"/>
                <a:cs typeface="Arial MT"/>
              </a:rPr>
              <a:t> </a:t>
            </a:r>
            <a:r>
              <a:rPr sz="2000" spc="-5">
                <a:solidFill>
                  <a:srgbClr val="0E243D"/>
                </a:solidFill>
                <a:latin typeface="Arial MT"/>
                <a:cs typeface="Arial MT"/>
              </a:rPr>
              <a:t>manage </a:t>
            </a:r>
            <a:r>
              <a:rPr sz="2000">
                <a:solidFill>
                  <a:srgbClr val="0E243D"/>
                </a:solidFill>
                <a:latin typeface="Arial MT"/>
                <a:cs typeface="Arial MT"/>
              </a:rPr>
              <a:t> </a:t>
            </a:r>
            <a:r>
              <a:rPr sz="2000" spc="-15">
                <a:solidFill>
                  <a:srgbClr val="0E243D"/>
                </a:solidFill>
                <a:latin typeface="Arial MT"/>
                <a:cs typeface="Arial MT"/>
              </a:rPr>
              <a:t>with</a:t>
            </a:r>
            <a:r>
              <a:rPr sz="2000" spc="30">
                <a:solidFill>
                  <a:srgbClr val="0E243D"/>
                </a:solidFill>
                <a:latin typeface="Arial MT"/>
                <a:cs typeface="Arial MT"/>
              </a:rPr>
              <a:t> </a:t>
            </a:r>
            <a:r>
              <a:rPr sz="2000" spc="-10">
                <a:solidFill>
                  <a:srgbClr val="0E243D"/>
                </a:solidFill>
                <a:latin typeface="Arial MT"/>
                <a:cs typeface="Arial MT"/>
              </a:rPr>
              <a:t>the</a:t>
            </a:r>
            <a:r>
              <a:rPr sz="2000" spc="5">
                <a:solidFill>
                  <a:srgbClr val="0E243D"/>
                </a:solidFill>
                <a:latin typeface="Arial MT"/>
                <a:cs typeface="Arial MT"/>
              </a:rPr>
              <a:t> </a:t>
            </a:r>
            <a:r>
              <a:rPr sz="2000" spc="-5">
                <a:solidFill>
                  <a:srgbClr val="0E243D"/>
                </a:solidFill>
                <a:latin typeface="Arial MT"/>
                <a:cs typeface="Arial MT"/>
              </a:rPr>
              <a:t>complexity</a:t>
            </a:r>
            <a:r>
              <a:rPr sz="2000">
                <a:solidFill>
                  <a:srgbClr val="0E243D"/>
                </a:solidFill>
                <a:latin typeface="Arial MT"/>
                <a:cs typeface="Arial MT"/>
              </a:rPr>
              <a:t> </a:t>
            </a:r>
            <a:r>
              <a:rPr sz="2000" spc="-10">
                <a:solidFill>
                  <a:srgbClr val="0E243D"/>
                </a:solidFill>
                <a:latin typeface="Arial MT"/>
                <a:cs typeface="Arial MT"/>
              </a:rPr>
              <a:t>and</a:t>
            </a:r>
            <a:r>
              <a:rPr sz="2000" spc="10">
                <a:solidFill>
                  <a:srgbClr val="0E243D"/>
                </a:solidFill>
                <a:latin typeface="Arial MT"/>
                <a:cs typeface="Arial MT"/>
              </a:rPr>
              <a:t> </a:t>
            </a:r>
            <a:r>
              <a:rPr sz="2000" spc="-5">
                <a:solidFill>
                  <a:srgbClr val="0E243D"/>
                </a:solidFill>
                <a:latin typeface="Arial MT"/>
                <a:cs typeface="Arial MT"/>
              </a:rPr>
              <a:t>scale</a:t>
            </a:r>
            <a:r>
              <a:rPr sz="2000" spc="-10">
                <a:solidFill>
                  <a:srgbClr val="0E243D"/>
                </a:solidFill>
                <a:latin typeface="Arial MT"/>
                <a:cs typeface="Arial MT"/>
              </a:rPr>
              <a:t> </a:t>
            </a:r>
            <a:r>
              <a:rPr sz="2000" spc="-5">
                <a:solidFill>
                  <a:srgbClr val="0E243D"/>
                </a:solidFill>
                <a:latin typeface="Arial MT"/>
                <a:cs typeface="Arial MT"/>
              </a:rPr>
              <a:t>of</a:t>
            </a:r>
            <a:r>
              <a:rPr sz="2000" spc="-15">
                <a:solidFill>
                  <a:srgbClr val="0E243D"/>
                </a:solidFill>
                <a:latin typeface="Arial MT"/>
                <a:cs typeface="Arial MT"/>
              </a:rPr>
              <a:t> </a:t>
            </a:r>
            <a:r>
              <a:rPr sz="2000">
                <a:solidFill>
                  <a:srgbClr val="0E243D"/>
                </a:solidFill>
                <a:latin typeface="Arial MT"/>
                <a:cs typeface="Arial MT"/>
              </a:rPr>
              <a:t>modern</a:t>
            </a:r>
            <a:r>
              <a:rPr sz="2000" spc="-5">
                <a:solidFill>
                  <a:srgbClr val="0E243D"/>
                </a:solidFill>
                <a:latin typeface="Arial MT"/>
                <a:cs typeface="Arial MT"/>
              </a:rPr>
              <a:t> networks, </a:t>
            </a:r>
            <a:r>
              <a:rPr sz="2000" spc="-10">
                <a:solidFill>
                  <a:srgbClr val="0E243D"/>
                </a:solidFill>
                <a:latin typeface="Arial MT"/>
                <a:cs typeface="Arial MT"/>
              </a:rPr>
              <a:t>being </a:t>
            </a:r>
            <a:r>
              <a:rPr sz="2000" spc="-5">
                <a:solidFill>
                  <a:srgbClr val="0E243D"/>
                </a:solidFill>
                <a:latin typeface="Arial MT"/>
                <a:cs typeface="Arial MT"/>
              </a:rPr>
              <a:t> </a:t>
            </a:r>
            <a:r>
              <a:rPr sz="2000" spc="-10">
                <a:solidFill>
                  <a:srgbClr val="0E243D"/>
                </a:solidFill>
                <a:latin typeface="Arial MT"/>
                <a:cs typeface="Arial MT"/>
              </a:rPr>
              <a:t>largely</a:t>
            </a:r>
            <a:r>
              <a:rPr sz="2000" spc="50">
                <a:solidFill>
                  <a:srgbClr val="0E243D"/>
                </a:solidFill>
                <a:latin typeface="Arial MT"/>
                <a:cs typeface="Arial MT"/>
              </a:rPr>
              <a:t> </a:t>
            </a:r>
            <a:r>
              <a:rPr sz="2000" spc="-5">
                <a:solidFill>
                  <a:srgbClr val="0E243D"/>
                </a:solidFill>
                <a:latin typeface="Arial MT"/>
                <a:cs typeface="Arial MT"/>
              </a:rPr>
              <a:t>static</a:t>
            </a:r>
            <a:r>
              <a:rPr sz="2000" spc="5">
                <a:solidFill>
                  <a:srgbClr val="0E243D"/>
                </a:solidFill>
                <a:latin typeface="Arial MT"/>
                <a:cs typeface="Arial MT"/>
              </a:rPr>
              <a:t> </a:t>
            </a:r>
            <a:r>
              <a:rPr sz="2000" spc="-10">
                <a:solidFill>
                  <a:srgbClr val="0E243D"/>
                </a:solidFill>
                <a:latin typeface="Arial MT"/>
                <a:cs typeface="Arial MT"/>
              </a:rPr>
              <a:t>and</a:t>
            </a:r>
            <a:r>
              <a:rPr sz="2000" spc="10">
                <a:solidFill>
                  <a:srgbClr val="0E243D"/>
                </a:solidFill>
                <a:latin typeface="Arial MT"/>
                <a:cs typeface="Arial MT"/>
              </a:rPr>
              <a:t> </a:t>
            </a:r>
            <a:r>
              <a:rPr sz="2000" spc="-10">
                <a:solidFill>
                  <a:srgbClr val="0E243D"/>
                </a:solidFill>
                <a:latin typeface="Arial MT"/>
                <a:cs typeface="Arial MT"/>
              </a:rPr>
              <a:t>unable</a:t>
            </a:r>
            <a:r>
              <a:rPr sz="2000" spc="35">
                <a:solidFill>
                  <a:srgbClr val="0E243D"/>
                </a:solidFill>
                <a:latin typeface="Arial MT"/>
                <a:cs typeface="Arial MT"/>
              </a:rPr>
              <a:t> </a:t>
            </a:r>
            <a:r>
              <a:rPr sz="2000" spc="-5">
                <a:solidFill>
                  <a:srgbClr val="0E243D"/>
                </a:solidFill>
                <a:latin typeface="Arial MT"/>
                <a:cs typeface="Arial MT"/>
              </a:rPr>
              <a:t>to</a:t>
            </a:r>
            <a:r>
              <a:rPr sz="2000" spc="10">
                <a:solidFill>
                  <a:srgbClr val="0E243D"/>
                </a:solidFill>
                <a:latin typeface="Arial MT"/>
                <a:cs typeface="Arial MT"/>
              </a:rPr>
              <a:t> </a:t>
            </a:r>
            <a:r>
              <a:rPr sz="2000" spc="-10">
                <a:solidFill>
                  <a:srgbClr val="0E243D"/>
                </a:solidFill>
                <a:latin typeface="Arial MT"/>
                <a:cs typeface="Arial MT"/>
              </a:rPr>
              <a:t>adapt</a:t>
            </a:r>
            <a:r>
              <a:rPr sz="2000" spc="15">
                <a:solidFill>
                  <a:srgbClr val="0E243D"/>
                </a:solidFill>
                <a:latin typeface="Arial MT"/>
                <a:cs typeface="Arial MT"/>
              </a:rPr>
              <a:t> </a:t>
            </a:r>
            <a:r>
              <a:rPr sz="2000" spc="-5">
                <a:solidFill>
                  <a:srgbClr val="0E243D"/>
                </a:solidFill>
                <a:latin typeface="Arial MT"/>
                <a:cs typeface="Arial MT"/>
              </a:rPr>
              <a:t>quickly</a:t>
            </a:r>
            <a:r>
              <a:rPr sz="2000" spc="5">
                <a:solidFill>
                  <a:srgbClr val="0E243D"/>
                </a:solidFill>
                <a:latin typeface="Arial MT"/>
                <a:cs typeface="Arial MT"/>
              </a:rPr>
              <a:t> </a:t>
            </a:r>
            <a:r>
              <a:rPr sz="2000" spc="-5">
                <a:solidFill>
                  <a:srgbClr val="0E243D"/>
                </a:solidFill>
                <a:latin typeface="Arial MT"/>
                <a:cs typeface="Arial MT"/>
              </a:rPr>
              <a:t>to</a:t>
            </a:r>
            <a:r>
              <a:rPr sz="2000" spc="-10">
                <a:solidFill>
                  <a:srgbClr val="0E243D"/>
                </a:solidFill>
                <a:latin typeface="Arial MT"/>
                <a:cs typeface="Arial MT"/>
              </a:rPr>
              <a:t> </a:t>
            </a:r>
            <a:r>
              <a:rPr sz="2000" spc="-15">
                <a:solidFill>
                  <a:srgbClr val="0E243D"/>
                </a:solidFill>
                <a:latin typeface="Arial MT"/>
                <a:cs typeface="Arial MT"/>
              </a:rPr>
              <a:t>evolving</a:t>
            </a:r>
            <a:r>
              <a:rPr sz="2000" spc="85">
                <a:solidFill>
                  <a:srgbClr val="0E243D"/>
                </a:solidFill>
                <a:latin typeface="Arial MT"/>
                <a:cs typeface="Arial MT"/>
              </a:rPr>
              <a:t> </a:t>
            </a:r>
            <a:r>
              <a:rPr sz="2000" spc="-5">
                <a:solidFill>
                  <a:srgbClr val="0E243D"/>
                </a:solidFill>
                <a:latin typeface="Arial MT"/>
                <a:cs typeface="Arial MT"/>
              </a:rPr>
              <a:t>threats </a:t>
            </a:r>
            <a:r>
              <a:rPr sz="2000" spc="-545">
                <a:solidFill>
                  <a:srgbClr val="0E243D"/>
                </a:solidFill>
                <a:latin typeface="Arial MT"/>
                <a:cs typeface="Arial MT"/>
              </a:rPr>
              <a:t> </a:t>
            </a:r>
            <a:r>
              <a:rPr sz="2000" spc="-5">
                <a:solidFill>
                  <a:srgbClr val="0E243D"/>
                </a:solidFill>
                <a:latin typeface="Arial MT"/>
                <a:cs typeface="Arial MT"/>
              </a:rPr>
              <a:t>[1].</a:t>
            </a:r>
            <a:endParaRPr sz="2000">
              <a:latin typeface="Arial MT"/>
              <a:cs typeface="Arial MT"/>
            </a:endParaRPr>
          </a:p>
          <a:p>
            <a:pPr marL="241300" marR="114935" indent="-228600">
              <a:lnSpc>
                <a:spcPct val="90000"/>
              </a:lnSpc>
              <a:spcBef>
                <a:spcPts val="1010"/>
              </a:spcBef>
              <a:buChar char="•"/>
              <a:tabLst>
                <a:tab pos="240665" algn="l"/>
                <a:tab pos="241300" algn="l"/>
              </a:tabLst>
            </a:pPr>
            <a:r>
              <a:rPr sz="2000" spc="-5">
                <a:solidFill>
                  <a:srgbClr val="0E243D"/>
                </a:solidFill>
                <a:latin typeface="Arial MT"/>
                <a:cs typeface="Arial MT"/>
              </a:rPr>
              <a:t>Current</a:t>
            </a:r>
            <a:r>
              <a:rPr sz="2000" spc="10">
                <a:solidFill>
                  <a:srgbClr val="0E243D"/>
                </a:solidFill>
                <a:latin typeface="Arial MT"/>
                <a:cs typeface="Arial MT"/>
              </a:rPr>
              <a:t> </a:t>
            </a:r>
            <a:r>
              <a:rPr sz="2000" spc="-5">
                <a:solidFill>
                  <a:srgbClr val="0E243D"/>
                </a:solidFill>
                <a:latin typeface="Arial MT"/>
                <a:cs typeface="Arial MT"/>
              </a:rPr>
              <a:t>IDS</a:t>
            </a:r>
            <a:r>
              <a:rPr sz="2000" spc="10">
                <a:solidFill>
                  <a:srgbClr val="0E243D"/>
                </a:solidFill>
                <a:latin typeface="Arial MT"/>
                <a:cs typeface="Arial MT"/>
              </a:rPr>
              <a:t> </a:t>
            </a:r>
            <a:r>
              <a:rPr sz="2000" spc="-5">
                <a:solidFill>
                  <a:srgbClr val="0E243D"/>
                </a:solidFill>
                <a:latin typeface="Arial MT"/>
                <a:cs typeface="Arial MT"/>
              </a:rPr>
              <a:t>lack</a:t>
            </a:r>
            <a:r>
              <a:rPr sz="2000" spc="5">
                <a:solidFill>
                  <a:srgbClr val="0E243D"/>
                </a:solidFill>
                <a:latin typeface="Arial MT"/>
                <a:cs typeface="Arial MT"/>
              </a:rPr>
              <a:t> </a:t>
            </a:r>
            <a:r>
              <a:rPr sz="2000" spc="-5">
                <a:solidFill>
                  <a:srgbClr val="0E243D"/>
                </a:solidFill>
                <a:latin typeface="Arial MT"/>
                <a:cs typeface="Arial MT"/>
              </a:rPr>
              <a:t>the</a:t>
            </a:r>
            <a:r>
              <a:rPr sz="2000" spc="-15">
                <a:solidFill>
                  <a:srgbClr val="0E243D"/>
                </a:solidFill>
                <a:latin typeface="Arial MT"/>
                <a:cs typeface="Arial MT"/>
              </a:rPr>
              <a:t> </a:t>
            </a:r>
            <a:r>
              <a:rPr sz="2000" spc="-10">
                <a:solidFill>
                  <a:srgbClr val="0E243D"/>
                </a:solidFill>
                <a:latin typeface="Arial MT"/>
                <a:cs typeface="Arial MT"/>
              </a:rPr>
              <a:t>capability</a:t>
            </a:r>
            <a:r>
              <a:rPr sz="2000" spc="50">
                <a:solidFill>
                  <a:srgbClr val="0E243D"/>
                </a:solidFill>
                <a:latin typeface="Arial MT"/>
                <a:cs typeface="Arial MT"/>
              </a:rPr>
              <a:t> </a:t>
            </a:r>
            <a:r>
              <a:rPr sz="2000">
                <a:solidFill>
                  <a:srgbClr val="0E243D"/>
                </a:solidFill>
                <a:latin typeface="Arial MT"/>
                <a:cs typeface="Arial MT"/>
              </a:rPr>
              <a:t>for</a:t>
            </a:r>
            <a:r>
              <a:rPr sz="2000" spc="-25">
                <a:solidFill>
                  <a:srgbClr val="0E243D"/>
                </a:solidFill>
                <a:latin typeface="Arial MT"/>
                <a:cs typeface="Arial MT"/>
              </a:rPr>
              <a:t> </a:t>
            </a:r>
            <a:r>
              <a:rPr sz="2000">
                <a:solidFill>
                  <a:srgbClr val="0E243D"/>
                </a:solidFill>
                <a:latin typeface="Arial MT"/>
                <a:cs typeface="Arial MT"/>
              </a:rPr>
              <a:t>real-time</a:t>
            </a:r>
            <a:r>
              <a:rPr sz="2000" spc="-10">
                <a:solidFill>
                  <a:srgbClr val="0E243D"/>
                </a:solidFill>
                <a:latin typeface="Arial MT"/>
                <a:cs typeface="Arial MT"/>
              </a:rPr>
              <a:t> adaptation</a:t>
            </a:r>
            <a:r>
              <a:rPr sz="2000" spc="55">
                <a:solidFill>
                  <a:srgbClr val="0E243D"/>
                </a:solidFill>
                <a:latin typeface="Arial MT"/>
                <a:cs typeface="Arial MT"/>
              </a:rPr>
              <a:t> </a:t>
            </a:r>
            <a:r>
              <a:rPr sz="2000" spc="-10">
                <a:solidFill>
                  <a:srgbClr val="0E243D"/>
                </a:solidFill>
                <a:latin typeface="Arial MT"/>
                <a:cs typeface="Arial MT"/>
              </a:rPr>
              <a:t>and </a:t>
            </a:r>
            <a:r>
              <a:rPr sz="2000" spc="-540">
                <a:solidFill>
                  <a:srgbClr val="0E243D"/>
                </a:solidFill>
                <a:latin typeface="Arial MT"/>
                <a:cs typeface="Arial MT"/>
              </a:rPr>
              <a:t> </a:t>
            </a:r>
            <a:r>
              <a:rPr sz="2000" spc="-5">
                <a:solidFill>
                  <a:srgbClr val="0E243D"/>
                </a:solidFill>
                <a:latin typeface="Arial MT"/>
                <a:cs typeface="Arial MT"/>
              </a:rPr>
              <a:t>automated</a:t>
            </a:r>
            <a:r>
              <a:rPr sz="2000" spc="-15">
                <a:solidFill>
                  <a:srgbClr val="0E243D"/>
                </a:solidFill>
                <a:latin typeface="Arial MT"/>
                <a:cs typeface="Arial MT"/>
              </a:rPr>
              <a:t> </a:t>
            </a:r>
            <a:r>
              <a:rPr sz="2000" spc="-5">
                <a:solidFill>
                  <a:srgbClr val="0E243D"/>
                </a:solidFill>
                <a:latin typeface="Arial MT"/>
                <a:cs typeface="Arial MT"/>
              </a:rPr>
              <a:t>response</a:t>
            </a:r>
            <a:r>
              <a:rPr sz="2000" spc="15">
                <a:solidFill>
                  <a:srgbClr val="0E243D"/>
                </a:solidFill>
                <a:latin typeface="Arial MT"/>
                <a:cs typeface="Arial MT"/>
              </a:rPr>
              <a:t> </a:t>
            </a:r>
            <a:r>
              <a:rPr sz="2000" spc="-5">
                <a:solidFill>
                  <a:srgbClr val="0E243D"/>
                </a:solidFill>
                <a:latin typeface="Arial MT"/>
                <a:cs typeface="Arial MT"/>
              </a:rPr>
              <a:t>to</a:t>
            </a:r>
            <a:r>
              <a:rPr sz="2000" spc="-10">
                <a:solidFill>
                  <a:srgbClr val="0E243D"/>
                </a:solidFill>
                <a:latin typeface="Arial MT"/>
                <a:cs typeface="Arial MT"/>
              </a:rPr>
              <a:t> new</a:t>
            </a:r>
            <a:r>
              <a:rPr sz="2000" spc="10">
                <a:solidFill>
                  <a:srgbClr val="0E243D"/>
                </a:solidFill>
                <a:latin typeface="Arial MT"/>
                <a:cs typeface="Arial MT"/>
              </a:rPr>
              <a:t> </a:t>
            </a:r>
            <a:r>
              <a:rPr sz="2000" spc="-10">
                <a:solidFill>
                  <a:srgbClr val="0E243D"/>
                </a:solidFill>
                <a:latin typeface="Arial MT"/>
                <a:cs typeface="Arial MT"/>
              </a:rPr>
              <a:t>and</a:t>
            </a:r>
            <a:r>
              <a:rPr sz="2000" spc="15">
                <a:solidFill>
                  <a:srgbClr val="0E243D"/>
                </a:solidFill>
                <a:latin typeface="Arial MT"/>
                <a:cs typeface="Arial MT"/>
              </a:rPr>
              <a:t> </a:t>
            </a:r>
            <a:r>
              <a:rPr sz="2000" spc="-10">
                <a:solidFill>
                  <a:srgbClr val="0E243D"/>
                </a:solidFill>
                <a:latin typeface="Arial MT"/>
                <a:cs typeface="Arial MT"/>
              </a:rPr>
              <a:t>sophisticated</a:t>
            </a:r>
            <a:r>
              <a:rPr sz="2000" spc="30">
                <a:solidFill>
                  <a:srgbClr val="0E243D"/>
                </a:solidFill>
                <a:latin typeface="Arial MT"/>
                <a:cs typeface="Arial MT"/>
              </a:rPr>
              <a:t> </a:t>
            </a:r>
            <a:r>
              <a:rPr sz="2000" spc="-5">
                <a:solidFill>
                  <a:srgbClr val="0E243D"/>
                </a:solidFill>
                <a:latin typeface="Arial MT"/>
                <a:cs typeface="Arial MT"/>
              </a:rPr>
              <a:t>attack </a:t>
            </a:r>
            <a:r>
              <a:rPr sz="2000">
                <a:solidFill>
                  <a:srgbClr val="0E243D"/>
                </a:solidFill>
                <a:latin typeface="Arial MT"/>
                <a:cs typeface="Arial MT"/>
              </a:rPr>
              <a:t> </a:t>
            </a:r>
            <a:r>
              <a:rPr sz="2000" spc="-10">
                <a:solidFill>
                  <a:srgbClr val="0E243D"/>
                </a:solidFill>
                <a:latin typeface="Arial MT"/>
                <a:cs typeface="Arial MT"/>
              </a:rPr>
              <a:t>patterns</a:t>
            </a:r>
            <a:r>
              <a:rPr sz="2000" spc="-5">
                <a:solidFill>
                  <a:srgbClr val="0E243D"/>
                </a:solidFill>
                <a:latin typeface="Arial MT"/>
                <a:cs typeface="Arial MT"/>
              </a:rPr>
              <a:t> </a:t>
            </a:r>
            <a:r>
              <a:rPr sz="2000" spc="-10">
                <a:solidFill>
                  <a:srgbClr val="0E243D"/>
                </a:solidFill>
                <a:latin typeface="Arial MT"/>
                <a:cs typeface="Arial MT"/>
              </a:rPr>
              <a:t>[2].</a:t>
            </a:r>
            <a:endParaRPr sz="2000">
              <a:latin typeface="Arial MT"/>
              <a:cs typeface="Arial MT"/>
            </a:endParaRPr>
          </a:p>
          <a:p>
            <a:pPr marL="241300" marR="485775" indent="-228600">
              <a:lnSpc>
                <a:spcPct val="90000"/>
              </a:lnSpc>
              <a:spcBef>
                <a:spcPts val="985"/>
              </a:spcBef>
              <a:buChar char="•"/>
              <a:tabLst>
                <a:tab pos="240665" algn="l"/>
                <a:tab pos="241300" algn="l"/>
              </a:tabLst>
            </a:pPr>
            <a:r>
              <a:rPr sz="2000">
                <a:solidFill>
                  <a:srgbClr val="0E243D"/>
                </a:solidFill>
                <a:latin typeface="Arial MT"/>
                <a:cs typeface="Arial MT"/>
              </a:rPr>
              <a:t>There</a:t>
            </a:r>
            <a:r>
              <a:rPr sz="2000" spc="-15">
                <a:solidFill>
                  <a:srgbClr val="0E243D"/>
                </a:solidFill>
                <a:latin typeface="Arial MT"/>
                <a:cs typeface="Arial MT"/>
              </a:rPr>
              <a:t> </a:t>
            </a:r>
            <a:r>
              <a:rPr sz="2000" spc="-10">
                <a:solidFill>
                  <a:srgbClr val="0E243D"/>
                </a:solidFill>
                <a:latin typeface="Arial MT"/>
                <a:cs typeface="Arial MT"/>
              </a:rPr>
              <a:t>is</a:t>
            </a:r>
            <a:r>
              <a:rPr sz="2000">
                <a:solidFill>
                  <a:srgbClr val="0E243D"/>
                </a:solidFill>
                <a:latin typeface="Arial MT"/>
                <a:cs typeface="Arial MT"/>
              </a:rPr>
              <a:t> </a:t>
            </a:r>
            <a:r>
              <a:rPr sz="2000" spc="-5">
                <a:solidFill>
                  <a:srgbClr val="0E243D"/>
                </a:solidFill>
                <a:latin typeface="Arial MT"/>
                <a:cs typeface="Arial MT"/>
              </a:rPr>
              <a:t>a</a:t>
            </a:r>
            <a:r>
              <a:rPr sz="2000" spc="-15">
                <a:solidFill>
                  <a:srgbClr val="0E243D"/>
                </a:solidFill>
                <a:latin typeface="Arial MT"/>
                <a:cs typeface="Arial MT"/>
              </a:rPr>
              <a:t> </a:t>
            </a:r>
            <a:r>
              <a:rPr sz="2000" spc="-10">
                <a:solidFill>
                  <a:srgbClr val="0E243D"/>
                </a:solidFill>
                <a:latin typeface="Arial MT"/>
                <a:cs typeface="Arial MT"/>
              </a:rPr>
              <a:t>gap</a:t>
            </a:r>
            <a:r>
              <a:rPr sz="2000" spc="5">
                <a:solidFill>
                  <a:srgbClr val="0E243D"/>
                </a:solidFill>
                <a:latin typeface="Arial MT"/>
                <a:cs typeface="Arial MT"/>
              </a:rPr>
              <a:t> </a:t>
            </a:r>
            <a:r>
              <a:rPr sz="2000" spc="-10">
                <a:solidFill>
                  <a:srgbClr val="0E243D"/>
                </a:solidFill>
                <a:latin typeface="Arial MT"/>
                <a:cs typeface="Arial MT"/>
              </a:rPr>
              <a:t>in</a:t>
            </a:r>
            <a:r>
              <a:rPr sz="2000" spc="5">
                <a:solidFill>
                  <a:srgbClr val="0E243D"/>
                </a:solidFill>
                <a:latin typeface="Arial MT"/>
                <a:cs typeface="Arial MT"/>
              </a:rPr>
              <a:t> </a:t>
            </a:r>
            <a:r>
              <a:rPr sz="2000" spc="-10">
                <a:solidFill>
                  <a:srgbClr val="0E243D"/>
                </a:solidFill>
                <a:latin typeface="Arial MT"/>
                <a:cs typeface="Arial MT"/>
              </a:rPr>
              <a:t>developing</a:t>
            </a:r>
            <a:r>
              <a:rPr sz="2000" spc="95">
                <a:solidFill>
                  <a:srgbClr val="0E243D"/>
                </a:solidFill>
                <a:latin typeface="Arial MT"/>
                <a:cs typeface="Arial MT"/>
              </a:rPr>
              <a:t> </a:t>
            </a:r>
            <a:r>
              <a:rPr sz="2000" spc="-5">
                <a:solidFill>
                  <a:srgbClr val="0E243D"/>
                </a:solidFill>
                <a:latin typeface="Arial MT"/>
                <a:cs typeface="Arial MT"/>
              </a:rPr>
              <a:t>a</a:t>
            </a:r>
            <a:r>
              <a:rPr sz="2000" spc="-15">
                <a:solidFill>
                  <a:srgbClr val="0E243D"/>
                </a:solidFill>
                <a:latin typeface="Arial MT"/>
                <a:cs typeface="Arial MT"/>
              </a:rPr>
              <a:t> </a:t>
            </a:r>
            <a:r>
              <a:rPr sz="2000" spc="-10">
                <a:solidFill>
                  <a:srgbClr val="0E243D"/>
                </a:solidFill>
                <a:latin typeface="Arial MT"/>
                <a:cs typeface="Arial MT"/>
              </a:rPr>
              <a:t>centralized</a:t>
            </a:r>
            <a:r>
              <a:rPr sz="2000" spc="75">
                <a:solidFill>
                  <a:srgbClr val="0E243D"/>
                </a:solidFill>
                <a:latin typeface="Arial MT"/>
                <a:cs typeface="Arial MT"/>
              </a:rPr>
              <a:t> </a:t>
            </a:r>
            <a:r>
              <a:rPr sz="2000" spc="-15">
                <a:solidFill>
                  <a:srgbClr val="0E243D"/>
                </a:solidFill>
                <a:latin typeface="Arial MT"/>
                <a:cs typeface="Arial MT"/>
              </a:rPr>
              <a:t>system</a:t>
            </a:r>
            <a:r>
              <a:rPr sz="2000" spc="55">
                <a:solidFill>
                  <a:srgbClr val="0E243D"/>
                </a:solidFill>
                <a:latin typeface="Arial MT"/>
                <a:cs typeface="Arial MT"/>
              </a:rPr>
              <a:t> </a:t>
            </a:r>
            <a:r>
              <a:rPr sz="2000" spc="-5">
                <a:solidFill>
                  <a:srgbClr val="0E243D"/>
                </a:solidFill>
                <a:latin typeface="Arial MT"/>
                <a:cs typeface="Arial MT"/>
              </a:rPr>
              <a:t>that </a:t>
            </a:r>
            <a:r>
              <a:rPr sz="2000">
                <a:solidFill>
                  <a:srgbClr val="0E243D"/>
                </a:solidFill>
                <a:latin typeface="Arial MT"/>
                <a:cs typeface="Arial MT"/>
              </a:rPr>
              <a:t> </a:t>
            </a:r>
            <a:r>
              <a:rPr sz="2000" spc="-10">
                <a:solidFill>
                  <a:srgbClr val="0E243D"/>
                </a:solidFill>
                <a:latin typeface="Arial MT"/>
                <a:cs typeface="Arial MT"/>
              </a:rPr>
              <a:t>provides</a:t>
            </a:r>
            <a:r>
              <a:rPr sz="2000" spc="50">
                <a:solidFill>
                  <a:srgbClr val="0E243D"/>
                </a:solidFill>
                <a:latin typeface="Arial MT"/>
                <a:cs typeface="Arial MT"/>
              </a:rPr>
              <a:t> </a:t>
            </a:r>
            <a:r>
              <a:rPr sz="2000" spc="-5">
                <a:solidFill>
                  <a:srgbClr val="0E243D"/>
                </a:solidFill>
                <a:latin typeface="Arial MT"/>
                <a:cs typeface="Arial MT"/>
              </a:rPr>
              <a:t>comprehensive</a:t>
            </a:r>
            <a:r>
              <a:rPr sz="2000" spc="10">
                <a:solidFill>
                  <a:srgbClr val="0E243D"/>
                </a:solidFill>
                <a:latin typeface="Arial MT"/>
                <a:cs typeface="Arial MT"/>
              </a:rPr>
              <a:t> </a:t>
            </a:r>
            <a:r>
              <a:rPr sz="2000" spc="-10">
                <a:solidFill>
                  <a:srgbClr val="0E243D"/>
                </a:solidFill>
                <a:latin typeface="Arial MT"/>
                <a:cs typeface="Arial MT"/>
              </a:rPr>
              <a:t>network</a:t>
            </a:r>
            <a:r>
              <a:rPr sz="2000" spc="55">
                <a:solidFill>
                  <a:srgbClr val="0E243D"/>
                </a:solidFill>
                <a:latin typeface="Arial MT"/>
                <a:cs typeface="Arial MT"/>
              </a:rPr>
              <a:t> </a:t>
            </a:r>
            <a:r>
              <a:rPr sz="2000" spc="-10">
                <a:solidFill>
                  <a:srgbClr val="0E243D"/>
                </a:solidFill>
                <a:latin typeface="Arial MT"/>
                <a:cs typeface="Arial MT"/>
              </a:rPr>
              <a:t>visibility</a:t>
            </a:r>
            <a:r>
              <a:rPr sz="2000" spc="80">
                <a:solidFill>
                  <a:srgbClr val="0E243D"/>
                </a:solidFill>
                <a:latin typeface="Arial MT"/>
                <a:cs typeface="Arial MT"/>
              </a:rPr>
              <a:t> </a:t>
            </a:r>
            <a:r>
              <a:rPr sz="2000" spc="-10">
                <a:solidFill>
                  <a:srgbClr val="0E243D"/>
                </a:solidFill>
                <a:latin typeface="Arial MT"/>
                <a:cs typeface="Arial MT"/>
              </a:rPr>
              <a:t>and</a:t>
            </a:r>
            <a:r>
              <a:rPr sz="2000" spc="10">
                <a:solidFill>
                  <a:srgbClr val="0E243D"/>
                </a:solidFill>
                <a:latin typeface="Arial MT"/>
                <a:cs typeface="Arial MT"/>
              </a:rPr>
              <a:t> </a:t>
            </a:r>
            <a:r>
              <a:rPr sz="2000">
                <a:solidFill>
                  <a:srgbClr val="0E243D"/>
                </a:solidFill>
                <a:latin typeface="Arial MT"/>
                <a:cs typeface="Arial MT"/>
              </a:rPr>
              <a:t>real-time </a:t>
            </a:r>
            <a:r>
              <a:rPr sz="2000" spc="-540">
                <a:solidFill>
                  <a:srgbClr val="0E243D"/>
                </a:solidFill>
                <a:latin typeface="Arial MT"/>
                <a:cs typeface="Arial MT"/>
              </a:rPr>
              <a:t> </a:t>
            </a:r>
            <a:r>
              <a:rPr sz="2000" spc="-10">
                <a:solidFill>
                  <a:srgbClr val="0E243D"/>
                </a:solidFill>
                <a:latin typeface="Arial MT"/>
                <a:cs typeface="Arial MT"/>
              </a:rPr>
              <a:t>data</a:t>
            </a:r>
            <a:r>
              <a:rPr sz="2000" spc="10">
                <a:solidFill>
                  <a:srgbClr val="0E243D"/>
                </a:solidFill>
                <a:latin typeface="Arial MT"/>
                <a:cs typeface="Arial MT"/>
              </a:rPr>
              <a:t> </a:t>
            </a:r>
            <a:r>
              <a:rPr sz="2000" spc="-10">
                <a:solidFill>
                  <a:srgbClr val="0E243D"/>
                </a:solidFill>
                <a:latin typeface="Arial MT"/>
                <a:cs typeface="Arial MT"/>
              </a:rPr>
              <a:t>collection</a:t>
            </a:r>
            <a:r>
              <a:rPr sz="2000" spc="55">
                <a:solidFill>
                  <a:srgbClr val="0E243D"/>
                </a:solidFill>
                <a:latin typeface="Arial MT"/>
                <a:cs typeface="Arial MT"/>
              </a:rPr>
              <a:t> </a:t>
            </a:r>
            <a:r>
              <a:rPr sz="2000" spc="-10">
                <a:solidFill>
                  <a:srgbClr val="0E243D"/>
                </a:solidFill>
                <a:latin typeface="Arial MT"/>
                <a:cs typeface="Arial MT"/>
              </a:rPr>
              <a:t>using</a:t>
            </a:r>
            <a:r>
              <a:rPr sz="2000" spc="15">
                <a:solidFill>
                  <a:srgbClr val="0E243D"/>
                </a:solidFill>
                <a:latin typeface="Arial MT"/>
                <a:cs typeface="Arial MT"/>
              </a:rPr>
              <a:t> </a:t>
            </a:r>
            <a:r>
              <a:rPr sz="2000" spc="-10">
                <a:solidFill>
                  <a:srgbClr val="0E243D"/>
                </a:solidFill>
                <a:latin typeface="Arial MT"/>
                <a:cs typeface="Arial MT"/>
              </a:rPr>
              <a:t>SDN</a:t>
            </a:r>
            <a:r>
              <a:rPr sz="2000" spc="45">
                <a:solidFill>
                  <a:srgbClr val="0E243D"/>
                </a:solidFill>
                <a:latin typeface="Arial MT"/>
                <a:cs typeface="Arial MT"/>
              </a:rPr>
              <a:t> </a:t>
            </a:r>
            <a:r>
              <a:rPr sz="2000">
                <a:solidFill>
                  <a:srgbClr val="0E243D"/>
                </a:solidFill>
                <a:latin typeface="Arial MT"/>
                <a:cs typeface="Arial MT"/>
              </a:rPr>
              <a:t>for</a:t>
            </a:r>
            <a:r>
              <a:rPr sz="2000" spc="-50">
                <a:solidFill>
                  <a:srgbClr val="0E243D"/>
                </a:solidFill>
                <a:latin typeface="Arial MT"/>
                <a:cs typeface="Arial MT"/>
              </a:rPr>
              <a:t> </a:t>
            </a:r>
            <a:r>
              <a:rPr sz="2000" spc="-10">
                <a:solidFill>
                  <a:srgbClr val="0E243D"/>
                </a:solidFill>
                <a:latin typeface="Arial MT"/>
                <a:cs typeface="Arial MT"/>
              </a:rPr>
              <a:t>enhanced</a:t>
            </a:r>
            <a:r>
              <a:rPr sz="2000" spc="35">
                <a:solidFill>
                  <a:srgbClr val="0E243D"/>
                </a:solidFill>
                <a:latin typeface="Arial MT"/>
                <a:cs typeface="Arial MT"/>
              </a:rPr>
              <a:t> </a:t>
            </a:r>
            <a:r>
              <a:rPr sz="2000" spc="-5">
                <a:solidFill>
                  <a:srgbClr val="0E243D"/>
                </a:solidFill>
                <a:latin typeface="Arial MT"/>
                <a:cs typeface="Arial MT"/>
              </a:rPr>
              <a:t>security </a:t>
            </a:r>
            <a:r>
              <a:rPr sz="2000">
                <a:solidFill>
                  <a:srgbClr val="0E243D"/>
                </a:solidFill>
                <a:latin typeface="Arial MT"/>
                <a:cs typeface="Arial MT"/>
              </a:rPr>
              <a:t> </a:t>
            </a:r>
            <a:r>
              <a:rPr sz="2000" spc="-5">
                <a:solidFill>
                  <a:srgbClr val="0E243D"/>
                </a:solidFill>
                <a:latin typeface="Arial MT"/>
                <a:cs typeface="Arial MT"/>
              </a:rPr>
              <a:t>management[3].</a:t>
            </a:r>
            <a:endParaRPr sz="2000">
              <a:latin typeface="Arial MT"/>
              <a:cs typeface="Arial MT"/>
            </a:endParaRPr>
          </a:p>
          <a:p>
            <a:pPr marL="241300" marR="615950" indent="-228600">
              <a:lnSpc>
                <a:spcPct val="90000"/>
              </a:lnSpc>
              <a:spcBef>
                <a:spcPts val="1010"/>
              </a:spcBef>
              <a:buChar char="•"/>
              <a:tabLst>
                <a:tab pos="240665" algn="l"/>
                <a:tab pos="241300" algn="l"/>
              </a:tabLst>
            </a:pPr>
            <a:r>
              <a:rPr sz="2000" spc="-15">
                <a:solidFill>
                  <a:srgbClr val="0E243D"/>
                </a:solidFill>
                <a:latin typeface="Arial MT"/>
                <a:cs typeface="Arial MT"/>
              </a:rPr>
              <a:t>Traditional</a:t>
            </a:r>
            <a:r>
              <a:rPr sz="2000" spc="25">
                <a:solidFill>
                  <a:srgbClr val="0E243D"/>
                </a:solidFill>
                <a:latin typeface="Arial MT"/>
                <a:cs typeface="Arial MT"/>
              </a:rPr>
              <a:t> </a:t>
            </a:r>
            <a:r>
              <a:rPr sz="2000" spc="-5">
                <a:solidFill>
                  <a:srgbClr val="0E243D"/>
                </a:solidFill>
                <a:latin typeface="Arial MT"/>
                <a:cs typeface="Arial MT"/>
              </a:rPr>
              <a:t>IDS</a:t>
            </a:r>
            <a:r>
              <a:rPr sz="2000" spc="10">
                <a:solidFill>
                  <a:srgbClr val="0E243D"/>
                </a:solidFill>
                <a:latin typeface="Arial MT"/>
                <a:cs typeface="Arial MT"/>
              </a:rPr>
              <a:t> </a:t>
            </a:r>
            <a:r>
              <a:rPr sz="2000" spc="-5">
                <a:solidFill>
                  <a:srgbClr val="0E243D"/>
                </a:solidFill>
                <a:latin typeface="Arial MT"/>
                <a:cs typeface="Arial MT"/>
              </a:rPr>
              <a:t>are</a:t>
            </a:r>
            <a:r>
              <a:rPr sz="2000" spc="25">
                <a:solidFill>
                  <a:srgbClr val="0E243D"/>
                </a:solidFill>
                <a:latin typeface="Arial MT"/>
                <a:cs typeface="Arial MT"/>
              </a:rPr>
              <a:t> </a:t>
            </a:r>
            <a:r>
              <a:rPr sz="2000" spc="-5">
                <a:solidFill>
                  <a:srgbClr val="0E243D"/>
                </a:solidFill>
                <a:latin typeface="Arial MT"/>
                <a:cs typeface="Arial MT"/>
              </a:rPr>
              <a:t>often</a:t>
            </a:r>
            <a:r>
              <a:rPr sz="2000" spc="-40">
                <a:solidFill>
                  <a:srgbClr val="0E243D"/>
                </a:solidFill>
                <a:latin typeface="Arial MT"/>
                <a:cs typeface="Arial MT"/>
              </a:rPr>
              <a:t> </a:t>
            </a:r>
            <a:r>
              <a:rPr sz="2000" spc="-10">
                <a:solidFill>
                  <a:srgbClr val="0E243D"/>
                </a:solidFill>
                <a:latin typeface="Arial MT"/>
                <a:cs typeface="Arial MT"/>
              </a:rPr>
              <a:t>overwhelmed</a:t>
            </a:r>
            <a:r>
              <a:rPr sz="2000" spc="55">
                <a:solidFill>
                  <a:srgbClr val="0E243D"/>
                </a:solidFill>
                <a:latin typeface="Arial MT"/>
                <a:cs typeface="Arial MT"/>
              </a:rPr>
              <a:t> </a:t>
            </a:r>
            <a:r>
              <a:rPr sz="2000" spc="-5">
                <a:solidFill>
                  <a:srgbClr val="0E243D"/>
                </a:solidFill>
                <a:latin typeface="Arial MT"/>
                <a:cs typeface="Arial MT"/>
              </a:rPr>
              <a:t>by</a:t>
            </a:r>
            <a:r>
              <a:rPr sz="2000" spc="5">
                <a:solidFill>
                  <a:srgbClr val="0E243D"/>
                </a:solidFill>
                <a:latin typeface="Arial MT"/>
                <a:cs typeface="Arial MT"/>
              </a:rPr>
              <a:t> </a:t>
            </a:r>
            <a:r>
              <a:rPr sz="2000" spc="-5">
                <a:solidFill>
                  <a:srgbClr val="0E243D"/>
                </a:solidFill>
                <a:latin typeface="Arial MT"/>
                <a:cs typeface="Arial MT"/>
              </a:rPr>
              <a:t>the</a:t>
            </a:r>
            <a:r>
              <a:rPr sz="2000" spc="10">
                <a:solidFill>
                  <a:srgbClr val="0E243D"/>
                </a:solidFill>
                <a:latin typeface="Arial MT"/>
                <a:cs typeface="Arial MT"/>
              </a:rPr>
              <a:t> </a:t>
            </a:r>
            <a:r>
              <a:rPr sz="2000">
                <a:solidFill>
                  <a:srgbClr val="0E243D"/>
                </a:solidFill>
                <a:latin typeface="Arial MT"/>
                <a:cs typeface="Arial MT"/>
              </a:rPr>
              <a:t>massive </a:t>
            </a:r>
            <a:r>
              <a:rPr sz="2000" spc="-540">
                <a:solidFill>
                  <a:srgbClr val="0E243D"/>
                </a:solidFill>
                <a:latin typeface="Arial MT"/>
                <a:cs typeface="Arial MT"/>
              </a:rPr>
              <a:t> </a:t>
            </a:r>
            <a:r>
              <a:rPr sz="2000" spc="-5">
                <a:solidFill>
                  <a:srgbClr val="0E243D"/>
                </a:solidFill>
                <a:latin typeface="Arial MT"/>
                <a:cs typeface="Arial MT"/>
              </a:rPr>
              <a:t>volume</a:t>
            </a:r>
            <a:r>
              <a:rPr sz="2000" spc="5">
                <a:solidFill>
                  <a:srgbClr val="0E243D"/>
                </a:solidFill>
                <a:latin typeface="Arial MT"/>
                <a:cs typeface="Arial MT"/>
              </a:rPr>
              <a:t> </a:t>
            </a:r>
            <a:r>
              <a:rPr sz="2000" spc="-5">
                <a:solidFill>
                  <a:srgbClr val="0E243D"/>
                </a:solidFill>
                <a:latin typeface="Arial MT"/>
                <a:cs typeface="Arial MT"/>
              </a:rPr>
              <a:t>of</a:t>
            </a:r>
            <a:r>
              <a:rPr sz="2000" spc="-15">
                <a:solidFill>
                  <a:srgbClr val="0E243D"/>
                </a:solidFill>
                <a:latin typeface="Arial MT"/>
                <a:cs typeface="Arial MT"/>
              </a:rPr>
              <a:t> </a:t>
            </a:r>
            <a:r>
              <a:rPr sz="2000" spc="-10">
                <a:solidFill>
                  <a:srgbClr val="0E243D"/>
                </a:solidFill>
                <a:latin typeface="Arial MT"/>
                <a:cs typeface="Arial MT"/>
              </a:rPr>
              <a:t>network</a:t>
            </a:r>
            <a:r>
              <a:rPr sz="2000" spc="30">
                <a:solidFill>
                  <a:srgbClr val="0E243D"/>
                </a:solidFill>
                <a:latin typeface="Arial MT"/>
                <a:cs typeface="Arial MT"/>
              </a:rPr>
              <a:t> </a:t>
            </a:r>
            <a:r>
              <a:rPr sz="2000" spc="-5">
                <a:solidFill>
                  <a:srgbClr val="0E243D"/>
                </a:solidFill>
                <a:latin typeface="Arial MT"/>
                <a:cs typeface="Arial MT"/>
              </a:rPr>
              <a:t>traffic,</a:t>
            </a:r>
            <a:r>
              <a:rPr sz="2000" spc="-30">
                <a:solidFill>
                  <a:srgbClr val="0E243D"/>
                </a:solidFill>
                <a:latin typeface="Arial MT"/>
                <a:cs typeface="Arial MT"/>
              </a:rPr>
              <a:t> </a:t>
            </a:r>
            <a:r>
              <a:rPr sz="2000" spc="-10">
                <a:solidFill>
                  <a:srgbClr val="0E243D"/>
                </a:solidFill>
                <a:latin typeface="Arial MT"/>
                <a:cs typeface="Arial MT"/>
              </a:rPr>
              <a:t>leading</a:t>
            </a:r>
            <a:r>
              <a:rPr sz="2000" spc="50">
                <a:solidFill>
                  <a:srgbClr val="0E243D"/>
                </a:solidFill>
                <a:latin typeface="Arial MT"/>
                <a:cs typeface="Arial MT"/>
              </a:rPr>
              <a:t> </a:t>
            </a:r>
            <a:r>
              <a:rPr sz="2000" spc="-5">
                <a:solidFill>
                  <a:srgbClr val="0E243D"/>
                </a:solidFill>
                <a:latin typeface="Arial MT"/>
                <a:cs typeface="Arial MT"/>
              </a:rPr>
              <a:t>to</a:t>
            </a:r>
            <a:r>
              <a:rPr sz="2000" spc="-10">
                <a:solidFill>
                  <a:srgbClr val="0E243D"/>
                </a:solidFill>
                <a:latin typeface="Arial MT"/>
                <a:cs typeface="Arial MT"/>
              </a:rPr>
              <a:t> potential</a:t>
            </a:r>
            <a:r>
              <a:rPr sz="2000" spc="50">
                <a:solidFill>
                  <a:srgbClr val="0E243D"/>
                </a:solidFill>
                <a:latin typeface="Arial MT"/>
                <a:cs typeface="Arial MT"/>
              </a:rPr>
              <a:t> </a:t>
            </a:r>
            <a:r>
              <a:rPr sz="2000" spc="-5">
                <a:solidFill>
                  <a:srgbClr val="0E243D"/>
                </a:solidFill>
                <a:latin typeface="Arial MT"/>
                <a:cs typeface="Arial MT"/>
              </a:rPr>
              <a:t>security </a:t>
            </a:r>
            <a:r>
              <a:rPr sz="2000">
                <a:solidFill>
                  <a:srgbClr val="0E243D"/>
                </a:solidFill>
                <a:latin typeface="Arial MT"/>
                <a:cs typeface="Arial MT"/>
              </a:rPr>
              <a:t> </a:t>
            </a:r>
            <a:r>
              <a:rPr sz="2000" spc="-5">
                <a:solidFill>
                  <a:srgbClr val="0E243D"/>
                </a:solidFill>
                <a:latin typeface="Arial MT"/>
                <a:cs typeface="Arial MT"/>
              </a:rPr>
              <a:t>failures</a:t>
            </a:r>
            <a:r>
              <a:rPr sz="2000" spc="25">
                <a:solidFill>
                  <a:srgbClr val="0E243D"/>
                </a:solidFill>
                <a:latin typeface="Arial MT"/>
                <a:cs typeface="Arial MT"/>
              </a:rPr>
              <a:t> </a:t>
            </a:r>
            <a:r>
              <a:rPr sz="2000" spc="-10">
                <a:solidFill>
                  <a:srgbClr val="0E243D"/>
                </a:solidFill>
                <a:latin typeface="Arial MT"/>
                <a:cs typeface="Arial MT"/>
              </a:rPr>
              <a:t>[4].</a:t>
            </a:r>
            <a:endParaRPr sz="2000">
              <a:latin typeface="Arial MT"/>
              <a:cs typeface="Arial MT"/>
            </a:endParaRPr>
          </a:p>
        </p:txBody>
      </p:sp>
      <p:pic>
        <p:nvPicPr>
          <p:cNvPr id="5" name="object 5"/>
          <p:cNvPicPr/>
          <p:nvPr/>
        </p:nvPicPr>
        <p:blipFill>
          <a:blip r:embed="rId2"/>
          <a:stretch>
            <a:fillRect/>
          </a:stretch>
        </p:blipFill>
        <p:spPr>
          <a:xfrm>
            <a:off x="7467600" y="1063752"/>
            <a:ext cx="4401311" cy="440436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r>
              <a:rPr spc="-5"/>
              <a:t>9</a:t>
            </a:r>
          </a:p>
        </p:txBody>
      </p:sp>
      <p:sp>
        <p:nvSpPr>
          <p:cNvPr id="7" name="object 7"/>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8" name="object 8"/>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9" name="object 9"/>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10" name="object 10"/>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699" y="668223"/>
            <a:ext cx="4403090" cy="695325"/>
          </a:xfrm>
          <a:prstGeom prst="rect">
            <a:avLst/>
          </a:prstGeom>
        </p:spPr>
        <p:txBody>
          <a:bodyPr vert="horz" wrap="square" lIns="0" tIns="12065" rIns="0" bIns="0" rtlCol="0">
            <a:spAutoFit/>
          </a:bodyPr>
          <a:lstStyle/>
          <a:p>
            <a:pPr marL="12700">
              <a:lnSpc>
                <a:spcPct val="100000"/>
              </a:lnSpc>
              <a:spcBef>
                <a:spcPts val="95"/>
              </a:spcBef>
            </a:pPr>
            <a:r>
              <a:rPr b="1" spc="-15">
                <a:solidFill>
                  <a:srgbClr val="0E243D"/>
                </a:solidFill>
                <a:latin typeface="Arial"/>
                <a:cs typeface="Arial"/>
              </a:rPr>
              <a:t>System</a:t>
            </a:r>
            <a:r>
              <a:rPr b="1" spc="10">
                <a:solidFill>
                  <a:srgbClr val="0E243D"/>
                </a:solidFill>
                <a:latin typeface="Arial"/>
                <a:cs typeface="Arial"/>
              </a:rPr>
              <a:t> </a:t>
            </a:r>
            <a:r>
              <a:rPr b="1" spc="-5">
                <a:solidFill>
                  <a:srgbClr val="0E243D"/>
                </a:solidFill>
                <a:latin typeface="Arial"/>
                <a:cs typeface="Arial"/>
              </a:rPr>
              <a:t>Diagram</a:t>
            </a:r>
          </a:p>
        </p:txBody>
      </p:sp>
      <p:pic>
        <p:nvPicPr>
          <p:cNvPr id="3" name="object 3"/>
          <p:cNvPicPr/>
          <p:nvPr/>
        </p:nvPicPr>
        <p:blipFill>
          <a:blip r:embed="rId2"/>
          <a:stretch>
            <a:fillRect/>
          </a:stretch>
        </p:blipFill>
        <p:spPr>
          <a:xfrm>
            <a:off x="2078735" y="1639823"/>
            <a:ext cx="7528559" cy="4578096"/>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r>
              <a:rPr spc="-5"/>
              <a:t>10</a:t>
            </a:r>
          </a:p>
        </p:txBody>
      </p:sp>
      <p:sp>
        <p:nvSpPr>
          <p:cNvPr id="5" name="object 5"/>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6" name="object 6"/>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7" name="object 7"/>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8" name="object 8"/>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txBox="1">
            <a:spLocks noGrp="1"/>
          </p:cNvSpPr>
          <p:nvPr>
            <p:ph type="title"/>
          </p:nvPr>
        </p:nvSpPr>
        <p:spPr>
          <a:xfrm>
            <a:off x="666699" y="668223"/>
            <a:ext cx="3583304" cy="695325"/>
          </a:xfrm>
          <a:prstGeom prst="rect">
            <a:avLst/>
          </a:prstGeom>
        </p:spPr>
        <p:txBody>
          <a:bodyPr vert="horz" wrap="square" lIns="0" tIns="12065" rIns="0" bIns="0" rtlCol="0">
            <a:spAutoFit/>
          </a:bodyPr>
          <a:lstStyle/>
          <a:p>
            <a:pPr marL="12700">
              <a:lnSpc>
                <a:spcPct val="100000"/>
              </a:lnSpc>
              <a:spcBef>
                <a:spcPts val="95"/>
              </a:spcBef>
            </a:pPr>
            <a:r>
              <a:rPr b="1" spc="-340">
                <a:solidFill>
                  <a:srgbClr val="0E243D"/>
                </a:solidFill>
                <a:latin typeface="Arial"/>
                <a:cs typeface="Arial"/>
              </a:rPr>
              <a:t>T</a:t>
            </a:r>
            <a:r>
              <a:rPr b="1" spc="-5">
                <a:solidFill>
                  <a:srgbClr val="0E243D"/>
                </a:solidFill>
                <a:latin typeface="Arial"/>
                <a:cs typeface="Arial"/>
              </a:rPr>
              <a:t>ech</a:t>
            </a:r>
            <a:r>
              <a:rPr b="1" spc="5">
                <a:solidFill>
                  <a:srgbClr val="0E243D"/>
                </a:solidFill>
                <a:latin typeface="Arial"/>
                <a:cs typeface="Arial"/>
              </a:rPr>
              <a:t>n</a:t>
            </a:r>
            <a:r>
              <a:rPr b="1" spc="-5">
                <a:solidFill>
                  <a:srgbClr val="0E243D"/>
                </a:solidFill>
                <a:latin typeface="Arial"/>
                <a:cs typeface="Arial"/>
              </a:rPr>
              <a:t>olog</a:t>
            </a:r>
            <a:r>
              <a:rPr b="1">
                <a:solidFill>
                  <a:srgbClr val="0E243D"/>
                </a:solidFill>
                <a:latin typeface="Arial"/>
                <a:cs typeface="Arial"/>
              </a:rPr>
              <a:t>i</a:t>
            </a:r>
            <a:r>
              <a:rPr b="1" spc="-5">
                <a:solidFill>
                  <a:srgbClr val="0E243D"/>
                </a:solidFill>
                <a:latin typeface="Arial"/>
                <a:cs typeface="Arial"/>
              </a:rPr>
              <a:t>es</a:t>
            </a:r>
          </a:p>
        </p:txBody>
      </p:sp>
      <p:sp>
        <p:nvSpPr>
          <p:cNvPr id="4" name="object 4"/>
          <p:cNvSpPr txBox="1"/>
          <p:nvPr/>
        </p:nvSpPr>
        <p:spPr>
          <a:xfrm>
            <a:off x="769416" y="1747469"/>
            <a:ext cx="2406015" cy="3122930"/>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1300" indent="-228600">
              <a:lnSpc>
                <a:spcPct val="100000"/>
              </a:lnSpc>
              <a:spcBef>
                <a:spcPts val="95"/>
              </a:spcBef>
              <a:buFont typeface="Arial MT"/>
              <a:buChar char="•"/>
              <a:tabLst>
                <a:tab pos="240665" algn="l"/>
                <a:tab pos="241300" algn="l"/>
              </a:tabLst>
            </a:pPr>
            <a:r>
              <a:rPr sz="2000" b="1" spc="-10">
                <a:solidFill>
                  <a:srgbClr val="0E243D"/>
                </a:solidFill>
                <a:latin typeface="Arial"/>
                <a:cs typeface="Arial"/>
              </a:rPr>
              <a:t>Python</a:t>
            </a:r>
            <a:endParaRPr sz="2000">
              <a:latin typeface="Arial"/>
              <a:cs typeface="Arial"/>
            </a:endParaRPr>
          </a:p>
          <a:p>
            <a:pPr>
              <a:lnSpc>
                <a:spcPct val="100000"/>
              </a:lnSpc>
              <a:buClr>
                <a:srgbClr val="0E243D"/>
              </a:buClr>
              <a:buFont typeface="Arial MT"/>
              <a:buChar char="•"/>
            </a:pPr>
            <a:endParaRPr sz="1900">
              <a:latin typeface="Arial"/>
              <a:cs typeface="Arial"/>
            </a:endParaRPr>
          </a:p>
          <a:p>
            <a:pPr marL="241300" indent="-228600">
              <a:lnSpc>
                <a:spcPct val="100000"/>
              </a:lnSpc>
              <a:buFont typeface="Arial MT"/>
              <a:buChar char="•"/>
              <a:tabLst>
                <a:tab pos="240665" algn="l"/>
                <a:tab pos="241300" algn="l"/>
              </a:tabLst>
            </a:pPr>
            <a:r>
              <a:rPr sz="2000" b="1" spc="-5">
                <a:solidFill>
                  <a:srgbClr val="0E243D"/>
                </a:solidFill>
                <a:latin typeface="Arial"/>
                <a:cs typeface="Arial"/>
              </a:rPr>
              <a:t>Google</a:t>
            </a:r>
            <a:r>
              <a:rPr sz="2000" b="1" spc="-35">
                <a:solidFill>
                  <a:srgbClr val="0E243D"/>
                </a:solidFill>
                <a:latin typeface="Arial"/>
                <a:cs typeface="Arial"/>
              </a:rPr>
              <a:t> </a:t>
            </a:r>
            <a:r>
              <a:rPr sz="2000" b="1" spc="-10">
                <a:solidFill>
                  <a:srgbClr val="0E243D"/>
                </a:solidFill>
                <a:latin typeface="Arial"/>
                <a:cs typeface="Arial"/>
              </a:rPr>
              <a:t>Colab</a:t>
            </a:r>
            <a:endParaRPr sz="2000">
              <a:latin typeface="Arial"/>
              <a:cs typeface="Arial"/>
            </a:endParaRPr>
          </a:p>
          <a:p>
            <a:pPr>
              <a:lnSpc>
                <a:spcPct val="100000"/>
              </a:lnSpc>
              <a:spcBef>
                <a:spcPts val="25"/>
              </a:spcBef>
              <a:buClr>
                <a:srgbClr val="0E243D"/>
              </a:buClr>
              <a:buFont typeface="Arial MT"/>
              <a:buChar char="•"/>
            </a:pPr>
            <a:endParaRPr sz="1900">
              <a:latin typeface="Arial"/>
              <a:cs typeface="Arial"/>
            </a:endParaRPr>
          </a:p>
          <a:p>
            <a:pPr marL="241300" indent="-228600">
              <a:lnSpc>
                <a:spcPct val="100000"/>
              </a:lnSpc>
              <a:buFont typeface="Arial MT"/>
              <a:buChar char="•"/>
              <a:tabLst>
                <a:tab pos="240665" algn="l"/>
                <a:tab pos="241300" algn="l"/>
              </a:tabLst>
            </a:pPr>
            <a:r>
              <a:rPr sz="2000" b="1" spc="-20">
                <a:solidFill>
                  <a:srgbClr val="0E243D"/>
                </a:solidFill>
                <a:latin typeface="Arial"/>
                <a:cs typeface="Arial"/>
              </a:rPr>
              <a:t>TensorFlow</a:t>
            </a:r>
            <a:endParaRPr sz="2000">
              <a:latin typeface="Arial"/>
              <a:cs typeface="Arial"/>
            </a:endParaRPr>
          </a:p>
          <a:p>
            <a:pPr>
              <a:lnSpc>
                <a:spcPct val="100000"/>
              </a:lnSpc>
              <a:spcBef>
                <a:spcPts val="25"/>
              </a:spcBef>
              <a:buClr>
                <a:srgbClr val="0E243D"/>
              </a:buClr>
              <a:buFont typeface="Arial MT"/>
              <a:buChar char="•"/>
            </a:pPr>
            <a:endParaRPr sz="1900">
              <a:latin typeface="Arial"/>
              <a:cs typeface="Arial"/>
            </a:endParaRPr>
          </a:p>
          <a:p>
            <a:pPr marL="241300" indent="-228600">
              <a:lnSpc>
                <a:spcPct val="100000"/>
              </a:lnSpc>
              <a:buFont typeface="Arial MT"/>
              <a:buChar char="•"/>
              <a:tabLst>
                <a:tab pos="240665" algn="l"/>
                <a:tab pos="241300" algn="l"/>
              </a:tabLst>
            </a:pPr>
            <a:r>
              <a:rPr sz="2000" b="1" spc="-5">
                <a:solidFill>
                  <a:srgbClr val="0E243D"/>
                </a:solidFill>
                <a:latin typeface="Arial"/>
                <a:cs typeface="Arial"/>
              </a:rPr>
              <a:t>MySQL</a:t>
            </a:r>
            <a:endParaRPr sz="2000">
              <a:latin typeface="Arial"/>
              <a:cs typeface="Arial"/>
            </a:endParaRPr>
          </a:p>
          <a:p>
            <a:pPr>
              <a:lnSpc>
                <a:spcPct val="100000"/>
              </a:lnSpc>
              <a:buClr>
                <a:srgbClr val="0E243D"/>
              </a:buClr>
              <a:buFont typeface="Arial MT"/>
              <a:buChar char="•"/>
            </a:pPr>
            <a:endParaRPr sz="1900">
              <a:latin typeface="Arial"/>
              <a:cs typeface="Arial"/>
            </a:endParaRPr>
          </a:p>
          <a:p>
            <a:pPr marL="241300" indent="-228600">
              <a:lnSpc>
                <a:spcPct val="100000"/>
              </a:lnSpc>
              <a:spcBef>
                <a:spcPts val="5"/>
              </a:spcBef>
              <a:buFont typeface="Arial MT"/>
              <a:buChar char="•"/>
              <a:tabLst>
                <a:tab pos="240665" algn="l"/>
                <a:tab pos="241300" algn="l"/>
              </a:tabLst>
            </a:pPr>
            <a:r>
              <a:rPr sz="2000" b="1" spc="-5">
                <a:solidFill>
                  <a:srgbClr val="0E243D"/>
                </a:solidFill>
                <a:latin typeface="Arial"/>
                <a:cs typeface="Arial"/>
              </a:rPr>
              <a:t>Machine</a:t>
            </a:r>
            <a:r>
              <a:rPr sz="2000" b="1" spc="-65">
                <a:solidFill>
                  <a:srgbClr val="0E243D"/>
                </a:solidFill>
                <a:latin typeface="Arial"/>
                <a:cs typeface="Arial"/>
              </a:rPr>
              <a:t> </a:t>
            </a:r>
            <a:r>
              <a:rPr sz="2000" b="1" spc="-10">
                <a:solidFill>
                  <a:srgbClr val="0E243D"/>
                </a:solidFill>
                <a:latin typeface="Arial"/>
                <a:cs typeface="Arial"/>
              </a:rPr>
              <a:t>Learning</a:t>
            </a:r>
            <a:endParaRPr sz="2000">
              <a:latin typeface="Arial"/>
              <a:cs typeface="Arial"/>
            </a:endParaRPr>
          </a:p>
          <a:p>
            <a:pPr marL="241300">
              <a:lnSpc>
                <a:spcPct val="100000"/>
              </a:lnSpc>
              <a:spcBef>
                <a:spcPts val="1200"/>
              </a:spcBef>
            </a:pPr>
            <a:r>
              <a:rPr sz="2000" b="1" spc="-15">
                <a:solidFill>
                  <a:srgbClr val="0E243D"/>
                </a:solidFill>
                <a:latin typeface="Arial"/>
                <a:cs typeface="Arial"/>
              </a:rPr>
              <a:t>Algorithms</a:t>
            </a:r>
            <a:endParaRPr sz="2000">
              <a:latin typeface="Arial"/>
              <a:cs typeface="Arial"/>
            </a:endParaRPr>
          </a:p>
        </p:txBody>
      </p:sp>
      <p:pic>
        <p:nvPicPr>
          <p:cNvPr id="5" name="object 5"/>
          <p:cNvPicPr/>
          <p:nvPr/>
        </p:nvPicPr>
        <p:blipFill>
          <a:blip r:embed="rId2"/>
          <a:stretch>
            <a:fillRect/>
          </a:stretch>
        </p:blipFill>
        <p:spPr>
          <a:xfrm>
            <a:off x="5708903" y="1115567"/>
            <a:ext cx="1045463" cy="1146048"/>
          </a:xfrm>
          <a:prstGeom prst="rect">
            <a:avLst/>
          </a:prstGeom>
        </p:spPr>
      </p:pic>
      <p:pic>
        <p:nvPicPr>
          <p:cNvPr id="6" name="object 6"/>
          <p:cNvPicPr/>
          <p:nvPr/>
        </p:nvPicPr>
        <p:blipFill>
          <a:blip r:embed="rId3"/>
          <a:stretch>
            <a:fillRect/>
          </a:stretch>
        </p:blipFill>
        <p:spPr>
          <a:xfrm>
            <a:off x="9156192" y="917447"/>
            <a:ext cx="1493520" cy="1493519"/>
          </a:xfrm>
          <a:prstGeom prst="rect">
            <a:avLst/>
          </a:prstGeom>
        </p:spPr>
      </p:pic>
      <p:pic>
        <p:nvPicPr>
          <p:cNvPr id="7" name="object 7"/>
          <p:cNvPicPr/>
          <p:nvPr/>
        </p:nvPicPr>
        <p:blipFill>
          <a:blip r:embed="rId4"/>
          <a:stretch>
            <a:fillRect/>
          </a:stretch>
        </p:blipFill>
        <p:spPr>
          <a:xfrm>
            <a:off x="5708903" y="3928871"/>
            <a:ext cx="1773936" cy="1115568"/>
          </a:xfrm>
          <a:prstGeom prst="rect">
            <a:avLst/>
          </a:prstGeom>
        </p:spPr>
      </p:pic>
      <p:pic>
        <p:nvPicPr>
          <p:cNvPr id="8" name="object 8"/>
          <p:cNvPicPr/>
          <p:nvPr/>
        </p:nvPicPr>
        <p:blipFill>
          <a:blip r:embed="rId5"/>
          <a:stretch>
            <a:fillRect/>
          </a:stretch>
        </p:blipFill>
        <p:spPr>
          <a:xfrm>
            <a:off x="8991600" y="3450335"/>
            <a:ext cx="1822703" cy="1706880"/>
          </a:xfrm>
          <a:prstGeom prst="rect">
            <a:avLst/>
          </a:prstGeom>
        </p:spPr>
      </p:pic>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r>
              <a:rPr spc="-5"/>
              <a:t>11</a:t>
            </a:r>
          </a:p>
        </p:txBody>
      </p:sp>
      <p:sp>
        <p:nvSpPr>
          <p:cNvPr id="10" name="object 10"/>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11" name="object 11"/>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12" name="object 12"/>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13" name="object 13"/>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txBox="1">
            <a:spLocks noGrp="1"/>
          </p:cNvSpPr>
          <p:nvPr>
            <p:ph type="title"/>
          </p:nvPr>
        </p:nvSpPr>
        <p:spPr>
          <a:xfrm>
            <a:off x="901700" y="421335"/>
            <a:ext cx="3748404" cy="695325"/>
          </a:xfrm>
          <a:prstGeom prst="rect">
            <a:avLst/>
          </a:prstGeom>
        </p:spPr>
        <p:txBody>
          <a:bodyPr vert="horz" wrap="square" lIns="0" tIns="12065" rIns="0" bIns="0" rtlCol="0">
            <a:spAutoFit/>
          </a:bodyPr>
          <a:lstStyle/>
          <a:p>
            <a:pPr marL="12700">
              <a:lnSpc>
                <a:spcPct val="100000"/>
              </a:lnSpc>
              <a:spcBef>
                <a:spcPts val="95"/>
              </a:spcBef>
            </a:pPr>
            <a:r>
              <a:rPr b="1" spc="-5">
                <a:solidFill>
                  <a:srgbClr val="0E243D"/>
                </a:solidFill>
                <a:latin typeface="Arial"/>
                <a:cs typeface="Arial"/>
              </a:rPr>
              <a:t>Requirem</a:t>
            </a:r>
            <a:r>
              <a:rPr b="1" spc="5">
                <a:solidFill>
                  <a:srgbClr val="0E243D"/>
                </a:solidFill>
                <a:latin typeface="Arial"/>
                <a:cs typeface="Arial"/>
              </a:rPr>
              <a:t>e</a:t>
            </a:r>
            <a:r>
              <a:rPr b="1" spc="-5">
                <a:solidFill>
                  <a:srgbClr val="0E243D"/>
                </a:solidFill>
                <a:latin typeface="Arial"/>
                <a:cs typeface="Arial"/>
              </a:rPr>
              <a:t>nts</a:t>
            </a:r>
          </a:p>
        </p:txBody>
      </p:sp>
      <p:sp>
        <p:nvSpPr>
          <p:cNvPr id="4" name="object 4"/>
          <p:cNvSpPr txBox="1"/>
          <p:nvPr/>
        </p:nvSpPr>
        <p:spPr>
          <a:xfrm>
            <a:off x="1021486" y="1592402"/>
            <a:ext cx="3331845" cy="4445635"/>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3040">
              <a:lnSpc>
                <a:spcPct val="100000"/>
              </a:lnSpc>
              <a:spcBef>
                <a:spcPts val="95"/>
              </a:spcBef>
            </a:pPr>
            <a:r>
              <a:rPr sz="2000" b="1" spc="-65">
                <a:solidFill>
                  <a:srgbClr val="0E243D"/>
                </a:solidFill>
                <a:latin typeface="Arial"/>
                <a:cs typeface="Arial"/>
              </a:rPr>
              <a:t>System</a:t>
            </a:r>
            <a:endParaRPr sz="2000">
              <a:latin typeface="Arial"/>
              <a:cs typeface="Arial"/>
            </a:endParaRPr>
          </a:p>
          <a:p>
            <a:pPr>
              <a:lnSpc>
                <a:spcPct val="100000"/>
              </a:lnSpc>
              <a:spcBef>
                <a:spcPts val="55"/>
              </a:spcBef>
            </a:pPr>
            <a:endParaRPr sz="2600">
              <a:latin typeface="Arial"/>
              <a:cs typeface="Arial"/>
            </a:endParaRPr>
          </a:p>
          <a:p>
            <a:pPr marL="299085" indent="-287020">
              <a:lnSpc>
                <a:spcPct val="100000"/>
              </a:lnSpc>
              <a:buFont typeface="Wingdings"/>
              <a:buChar char=""/>
              <a:tabLst>
                <a:tab pos="299720" algn="l"/>
                <a:tab pos="1396365" algn="l"/>
                <a:tab pos="1817370" algn="l"/>
                <a:tab pos="2390140" algn="l"/>
              </a:tabLst>
            </a:pPr>
            <a:r>
              <a:rPr sz="1800">
                <a:solidFill>
                  <a:srgbClr val="0E243D"/>
                </a:solidFill>
                <a:latin typeface="Microsoft Sans Serif"/>
                <a:cs typeface="Microsoft Sans Serif"/>
              </a:rPr>
              <a:t>Windo</a:t>
            </a:r>
            <a:r>
              <a:rPr sz="1800" spc="-5">
                <a:solidFill>
                  <a:srgbClr val="0E243D"/>
                </a:solidFill>
                <a:latin typeface="Microsoft Sans Serif"/>
                <a:cs typeface="Microsoft Sans Serif"/>
              </a:rPr>
              <a:t>w</a:t>
            </a:r>
            <a:r>
              <a:rPr sz="1800">
                <a:solidFill>
                  <a:srgbClr val="0E243D"/>
                </a:solidFill>
                <a:latin typeface="Microsoft Sans Serif"/>
                <a:cs typeface="Microsoft Sans Serif"/>
              </a:rPr>
              <a:t>s	</a:t>
            </a:r>
            <a:r>
              <a:rPr sz="1800" spc="5">
                <a:solidFill>
                  <a:srgbClr val="0E243D"/>
                </a:solidFill>
                <a:latin typeface="Microsoft Sans Serif"/>
                <a:cs typeface="Microsoft Sans Serif"/>
              </a:rPr>
              <a:t>1</a:t>
            </a:r>
            <a:r>
              <a:rPr sz="1800">
                <a:solidFill>
                  <a:srgbClr val="0E243D"/>
                </a:solidFill>
                <a:latin typeface="Microsoft Sans Serif"/>
                <a:cs typeface="Microsoft Sans Serif"/>
              </a:rPr>
              <a:t>0	</a:t>
            </a:r>
            <a:r>
              <a:rPr sz="1800" spc="-5">
                <a:solidFill>
                  <a:srgbClr val="0E243D"/>
                </a:solidFill>
                <a:latin typeface="Microsoft Sans Serif"/>
                <a:cs typeface="Microsoft Sans Serif"/>
              </a:rPr>
              <a:t>w</a:t>
            </a:r>
            <a:r>
              <a:rPr sz="1800" spc="-10">
                <a:solidFill>
                  <a:srgbClr val="0E243D"/>
                </a:solidFill>
                <a:latin typeface="Microsoft Sans Serif"/>
                <a:cs typeface="Microsoft Sans Serif"/>
              </a:rPr>
              <a:t>i</a:t>
            </a:r>
            <a:r>
              <a:rPr sz="1800">
                <a:solidFill>
                  <a:srgbClr val="0E243D"/>
                </a:solidFill>
                <a:latin typeface="Microsoft Sans Serif"/>
                <a:cs typeface="Microsoft Sans Serif"/>
              </a:rPr>
              <a:t>th	</a:t>
            </a:r>
            <a:r>
              <a:rPr sz="1800" spc="-15">
                <a:solidFill>
                  <a:srgbClr val="0E243D"/>
                </a:solidFill>
                <a:latin typeface="Microsoft Sans Serif"/>
                <a:cs typeface="Microsoft Sans Serif"/>
              </a:rPr>
              <a:t>M</a:t>
            </a:r>
            <a:r>
              <a:rPr sz="1800">
                <a:solidFill>
                  <a:srgbClr val="0E243D"/>
                </a:solidFill>
                <a:latin typeface="Microsoft Sans Serif"/>
                <a:cs typeface="Microsoft Sans Serif"/>
              </a:rPr>
              <a:t>ini</a:t>
            </a:r>
            <a:r>
              <a:rPr sz="1800" spc="-15">
                <a:solidFill>
                  <a:srgbClr val="0E243D"/>
                </a:solidFill>
                <a:latin typeface="Microsoft Sans Serif"/>
                <a:cs typeface="Microsoft Sans Serif"/>
              </a:rPr>
              <a:t>m</a:t>
            </a:r>
            <a:r>
              <a:rPr sz="1800">
                <a:solidFill>
                  <a:srgbClr val="0E243D"/>
                </a:solidFill>
                <a:latin typeface="Microsoft Sans Serif"/>
                <a:cs typeface="Microsoft Sans Serif"/>
              </a:rPr>
              <a:t>um</a:t>
            </a:r>
            <a:endParaRPr sz="1800">
              <a:latin typeface="Microsoft Sans Serif"/>
              <a:cs typeface="Microsoft Sans Serif"/>
            </a:endParaRPr>
          </a:p>
          <a:p>
            <a:pPr marL="299085">
              <a:lnSpc>
                <a:spcPct val="100000"/>
              </a:lnSpc>
            </a:pPr>
            <a:r>
              <a:rPr sz="1800">
                <a:solidFill>
                  <a:srgbClr val="0E243D"/>
                </a:solidFill>
                <a:latin typeface="Microsoft Sans Serif"/>
                <a:cs typeface="Microsoft Sans Serif"/>
              </a:rPr>
              <a:t>16GB</a:t>
            </a:r>
            <a:r>
              <a:rPr sz="1800" spc="-70">
                <a:solidFill>
                  <a:srgbClr val="0E243D"/>
                </a:solidFill>
                <a:latin typeface="Microsoft Sans Serif"/>
                <a:cs typeface="Microsoft Sans Serif"/>
              </a:rPr>
              <a:t> </a:t>
            </a:r>
            <a:r>
              <a:rPr sz="1800" spc="-5">
                <a:solidFill>
                  <a:srgbClr val="0E243D"/>
                </a:solidFill>
                <a:latin typeface="Microsoft Sans Serif"/>
                <a:cs typeface="Microsoft Sans Serif"/>
              </a:rPr>
              <a:t>RAM</a:t>
            </a:r>
            <a:endParaRPr sz="1800">
              <a:latin typeface="Microsoft Sans Serif"/>
              <a:cs typeface="Microsoft Sans Serif"/>
            </a:endParaRPr>
          </a:p>
          <a:p>
            <a:pPr>
              <a:lnSpc>
                <a:spcPct val="100000"/>
              </a:lnSpc>
            </a:pPr>
            <a:endParaRPr sz="2000">
              <a:latin typeface="Microsoft Sans Serif"/>
              <a:cs typeface="Microsoft Sans Serif"/>
            </a:endParaRPr>
          </a:p>
          <a:p>
            <a:pPr marL="228600">
              <a:lnSpc>
                <a:spcPct val="100000"/>
              </a:lnSpc>
              <a:spcBef>
                <a:spcPts val="1485"/>
              </a:spcBef>
            </a:pPr>
            <a:r>
              <a:rPr sz="2000" b="1" spc="-75">
                <a:solidFill>
                  <a:srgbClr val="0E243D"/>
                </a:solidFill>
                <a:latin typeface="Arial"/>
                <a:cs typeface="Arial"/>
              </a:rPr>
              <a:t>Non-Functional</a:t>
            </a:r>
            <a:endParaRPr sz="2000">
              <a:latin typeface="Arial"/>
              <a:cs typeface="Arial"/>
            </a:endParaRPr>
          </a:p>
          <a:p>
            <a:pPr>
              <a:lnSpc>
                <a:spcPct val="100000"/>
              </a:lnSpc>
              <a:spcBef>
                <a:spcPts val="25"/>
              </a:spcBef>
            </a:pPr>
            <a:endParaRPr sz="3250">
              <a:latin typeface="Arial"/>
              <a:cs typeface="Arial"/>
            </a:endParaRPr>
          </a:p>
          <a:p>
            <a:pPr marL="467995" lvl="1" indent="-287655">
              <a:lnSpc>
                <a:spcPct val="100000"/>
              </a:lnSpc>
              <a:spcBef>
                <a:spcPts val="5"/>
              </a:spcBef>
              <a:buFont typeface="Wingdings"/>
              <a:buChar char=""/>
              <a:tabLst>
                <a:tab pos="468630" algn="l"/>
              </a:tabLst>
            </a:pPr>
            <a:r>
              <a:rPr sz="1800">
                <a:solidFill>
                  <a:srgbClr val="0E243D"/>
                </a:solidFill>
                <a:latin typeface="Microsoft Sans Serif"/>
                <a:cs typeface="Microsoft Sans Serif"/>
              </a:rPr>
              <a:t>Performance</a:t>
            </a:r>
            <a:endParaRPr sz="1800">
              <a:latin typeface="Microsoft Sans Serif"/>
              <a:cs typeface="Microsoft Sans Serif"/>
            </a:endParaRPr>
          </a:p>
          <a:p>
            <a:pPr lvl="1">
              <a:lnSpc>
                <a:spcPct val="100000"/>
              </a:lnSpc>
              <a:spcBef>
                <a:spcPts val="10"/>
              </a:spcBef>
              <a:buClr>
                <a:srgbClr val="0E243D"/>
              </a:buClr>
              <a:buFont typeface="Wingdings"/>
              <a:buChar char=""/>
            </a:pPr>
            <a:endParaRPr sz="1900">
              <a:latin typeface="Microsoft Sans Serif"/>
              <a:cs typeface="Microsoft Sans Serif"/>
            </a:endParaRPr>
          </a:p>
          <a:p>
            <a:pPr marL="467995" lvl="1" indent="-287655">
              <a:lnSpc>
                <a:spcPct val="100000"/>
              </a:lnSpc>
              <a:buFont typeface="Wingdings"/>
              <a:buChar char=""/>
              <a:tabLst>
                <a:tab pos="468630" algn="l"/>
              </a:tabLst>
            </a:pPr>
            <a:r>
              <a:rPr sz="1800">
                <a:solidFill>
                  <a:srgbClr val="0E243D"/>
                </a:solidFill>
                <a:latin typeface="Microsoft Sans Serif"/>
                <a:cs typeface="Microsoft Sans Serif"/>
              </a:rPr>
              <a:t>Scalability</a:t>
            </a:r>
            <a:endParaRPr sz="1800">
              <a:latin typeface="Microsoft Sans Serif"/>
              <a:cs typeface="Microsoft Sans Serif"/>
            </a:endParaRPr>
          </a:p>
          <a:p>
            <a:pPr lvl="1">
              <a:lnSpc>
                <a:spcPct val="100000"/>
              </a:lnSpc>
              <a:spcBef>
                <a:spcPts val="10"/>
              </a:spcBef>
              <a:buClr>
                <a:srgbClr val="0E243D"/>
              </a:buClr>
              <a:buFont typeface="Wingdings"/>
              <a:buChar char=""/>
            </a:pPr>
            <a:endParaRPr sz="1900">
              <a:latin typeface="Microsoft Sans Serif"/>
              <a:cs typeface="Microsoft Sans Serif"/>
            </a:endParaRPr>
          </a:p>
          <a:p>
            <a:pPr marL="467995" lvl="1" indent="-287655">
              <a:lnSpc>
                <a:spcPct val="100000"/>
              </a:lnSpc>
              <a:buFont typeface="Wingdings"/>
              <a:buChar char=""/>
              <a:tabLst>
                <a:tab pos="468630" algn="l"/>
              </a:tabLst>
            </a:pPr>
            <a:r>
              <a:rPr sz="1800">
                <a:solidFill>
                  <a:srgbClr val="0E243D"/>
                </a:solidFill>
                <a:latin typeface="Microsoft Sans Serif"/>
                <a:cs typeface="Microsoft Sans Serif"/>
              </a:rPr>
              <a:t>Availability</a:t>
            </a:r>
            <a:endParaRPr sz="1800">
              <a:latin typeface="Microsoft Sans Serif"/>
              <a:cs typeface="Microsoft Sans Serif"/>
            </a:endParaRPr>
          </a:p>
          <a:p>
            <a:pPr lvl="1">
              <a:lnSpc>
                <a:spcPct val="100000"/>
              </a:lnSpc>
              <a:spcBef>
                <a:spcPts val="10"/>
              </a:spcBef>
              <a:buClr>
                <a:srgbClr val="0E243D"/>
              </a:buClr>
              <a:buFont typeface="Wingdings"/>
              <a:buChar char=""/>
            </a:pPr>
            <a:endParaRPr sz="1900">
              <a:latin typeface="Microsoft Sans Serif"/>
              <a:cs typeface="Microsoft Sans Serif"/>
            </a:endParaRPr>
          </a:p>
          <a:p>
            <a:pPr marL="467995" lvl="1" indent="-287655">
              <a:lnSpc>
                <a:spcPct val="100000"/>
              </a:lnSpc>
              <a:buFont typeface="Wingdings"/>
              <a:buChar char=""/>
              <a:tabLst>
                <a:tab pos="468630" algn="l"/>
              </a:tabLst>
            </a:pPr>
            <a:r>
              <a:rPr sz="1800">
                <a:solidFill>
                  <a:srgbClr val="0E243D"/>
                </a:solidFill>
                <a:latin typeface="Microsoft Sans Serif"/>
                <a:cs typeface="Microsoft Sans Serif"/>
              </a:rPr>
              <a:t>Security</a:t>
            </a:r>
            <a:endParaRPr sz="1800">
              <a:latin typeface="Microsoft Sans Serif"/>
              <a:cs typeface="Microsoft Sans Serif"/>
            </a:endParaRPr>
          </a:p>
        </p:txBody>
      </p:sp>
      <p:grpSp>
        <p:nvGrpSpPr>
          <p:cNvPr id="5" name="object 5"/>
          <p:cNvGrpSpPr/>
          <p:nvPr/>
        </p:nvGrpSpPr>
        <p:grpSpPr>
          <a:xfrm>
            <a:off x="6483096" y="272922"/>
            <a:ext cx="4855845" cy="6218555"/>
            <a:chOff x="6483096" y="272922"/>
            <a:chExt cx="4855845" cy="6218555"/>
          </a:xfrm>
        </p:grpSpPr>
        <p:pic>
          <p:nvPicPr>
            <p:cNvPr id="6" name="object 6"/>
            <p:cNvPicPr/>
            <p:nvPr/>
          </p:nvPicPr>
          <p:blipFill>
            <a:blip r:embed="rId2"/>
            <a:stretch>
              <a:fillRect/>
            </a:stretch>
          </p:blipFill>
          <p:spPr>
            <a:xfrm>
              <a:off x="8516112" y="981456"/>
              <a:ext cx="1572767" cy="1798320"/>
            </a:xfrm>
            <a:prstGeom prst="rect">
              <a:avLst/>
            </a:prstGeom>
          </p:spPr>
        </p:pic>
        <p:sp>
          <p:nvSpPr>
            <p:cNvPr id="7" name="object 7"/>
            <p:cNvSpPr/>
            <p:nvPr/>
          </p:nvSpPr>
          <p:spPr>
            <a:xfrm>
              <a:off x="8506968" y="970914"/>
              <a:ext cx="1591310" cy="1819910"/>
            </a:xfrm>
            <a:custGeom>
              <a:avLst/>
              <a:gdLst/>
              <a:ahLst/>
              <a:cxnLst/>
              <a:rect l="l" t="t" r="r" b="b"/>
              <a:pathLst>
                <a:path w="1591309" h="1819910">
                  <a:moveTo>
                    <a:pt x="779399" y="0"/>
                  </a:moveTo>
                  <a:lnTo>
                    <a:pt x="1588770" y="458850"/>
                  </a:lnTo>
                  <a:lnTo>
                    <a:pt x="1591055" y="1365631"/>
                  </a:lnTo>
                  <a:lnTo>
                    <a:pt x="807720" y="1819656"/>
                  </a:lnTo>
                  <a:lnTo>
                    <a:pt x="7620" y="1370457"/>
                  </a:lnTo>
                  <a:lnTo>
                    <a:pt x="0" y="457708"/>
                  </a:lnTo>
                  <a:lnTo>
                    <a:pt x="779399"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8" name="object 8"/>
            <p:cNvPicPr/>
            <p:nvPr/>
          </p:nvPicPr>
          <p:blipFill>
            <a:blip r:embed="rId3"/>
            <a:stretch>
              <a:fillRect/>
            </a:stretch>
          </p:blipFill>
          <p:spPr>
            <a:xfrm>
              <a:off x="9750552" y="292607"/>
              <a:ext cx="1569720" cy="1798320"/>
            </a:xfrm>
            <a:prstGeom prst="rect">
              <a:avLst/>
            </a:prstGeom>
          </p:spPr>
        </p:pic>
        <p:sp>
          <p:nvSpPr>
            <p:cNvPr id="9" name="object 9"/>
            <p:cNvSpPr/>
            <p:nvPr/>
          </p:nvSpPr>
          <p:spPr>
            <a:xfrm>
              <a:off x="9741408" y="282066"/>
              <a:ext cx="1588770" cy="1819910"/>
            </a:xfrm>
            <a:custGeom>
              <a:avLst/>
              <a:gdLst/>
              <a:ahLst/>
              <a:cxnLst/>
              <a:rect l="l" t="t" r="r" b="b"/>
              <a:pathLst>
                <a:path w="1588770" h="1819910">
                  <a:moveTo>
                    <a:pt x="777748" y="0"/>
                  </a:moveTo>
                  <a:lnTo>
                    <a:pt x="1585468" y="458850"/>
                  </a:lnTo>
                  <a:lnTo>
                    <a:pt x="1588389" y="1365630"/>
                  </a:lnTo>
                  <a:lnTo>
                    <a:pt x="806196" y="1819655"/>
                  </a:lnTo>
                  <a:lnTo>
                    <a:pt x="7620" y="1370456"/>
                  </a:lnTo>
                  <a:lnTo>
                    <a:pt x="0" y="457834"/>
                  </a:lnTo>
                  <a:lnTo>
                    <a:pt x="777748"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0" name="object 10"/>
            <p:cNvPicPr/>
            <p:nvPr/>
          </p:nvPicPr>
          <p:blipFill>
            <a:blip r:embed="rId4"/>
            <a:stretch>
              <a:fillRect/>
            </a:stretch>
          </p:blipFill>
          <p:spPr>
            <a:xfrm>
              <a:off x="9750552" y="1728215"/>
              <a:ext cx="1569720" cy="1795272"/>
            </a:xfrm>
            <a:prstGeom prst="rect">
              <a:avLst/>
            </a:prstGeom>
          </p:spPr>
        </p:pic>
        <p:sp>
          <p:nvSpPr>
            <p:cNvPr id="11" name="object 11"/>
            <p:cNvSpPr/>
            <p:nvPr/>
          </p:nvSpPr>
          <p:spPr>
            <a:xfrm>
              <a:off x="9741408" y="1717675"/>
              <a:ext cx="1588770" cy="1816735"/>
            </a:xfrm>
            <a:custGeom>
              <a:avLst/>
              <a:gdLst/>
              <a:ahLst/>
              <a:cxnLst/>
              <a:rect l="l" t="t" r="r" b="b"/>
              <a:pathLst>
                <a:path w="1588770" h="1816735">
                  <a:moveTo>
                    <a:pt x="777748" y="0"/>
                  </a:moveTo>
                  <a:lnTo>
                    <a:pt x="1585468" y="458088"/>
                  </a:lnTo>
                  <a:lnTo>
                    <a:pt x="1588389" y="1363217"/>
                  </a:lnTo>
                  <a:lnTo>
                    <a:pt x="806196" y="1816480"/>
                  </a:lnTo>
                  <a:lnTo>
                    <a:pt x="7620" y="1368044"/>
                  </a:lnTo>
                  <a:lnTo>
                    <a:pt x="0" y="456946"/>
                  </a:lnTo>
                  <a:lnTo>
                    <a:pt x="777748" y="0"/>
                  </a:lnTo>
                  <a:close/>
                </a:path>
              </a:pathLst>
            </a:custGeom>
            <a:ln w="18287">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2" name="object 12"/>
            <p:cNvPicPr/>
            <p:nvPr/>
          </p:nvPicPr>
          <p:blipFill>
            <a:blip r:embed="rId5"/>
            <a:stretch>
              <a:fillRect/>
            </a:stretch>
          </p:blipFill>
          <p:spPr>
            <a:xfrm>
              <a:off x="7610856" y="3968495"/>
              <a:ext cx="1572768" cy="1795272"/>
            </a:xfrm>
            <a:prstGeom prst="rect">
              <a:avLst/>
            </a:prstGeom>
          </p:spPr>
        </p:pic>
        <p:sp>
          <p:nvSpPr>
            <p:cNvPr id="13" name="object 13"/>
            <p:cNvSpPr/>
            <p:nvPr/>
          </p:nvSpPr>
          <p:spPr>
            <a:xfrm>
              <a:off x="7601712" y="3957955"/>
              <a:ext cx="1591310" cy="1816735"/>
            </a:xfrm>
            <a:custGeom>
              <a:avLst/>
              <a:gdLst/>
              <a:ahLst/>
              <a:cxnLst/>
              <a:rect l="l" t="t" r="r" b="b"/>
              <a:pathLst>
                <a:path w="1591309" h="1816735">
                  <a:moveTo>
                    <a:pt x="779399" y="0"/>
                  </a:moveTo>
                  <a:lnTo>
                    <a:pt x="1588770" y="458089"/>
                  </a:lnTo>
                  <a:lnTo>
                    <a:pt x="1591056" y="1363218"/>
                  </a:lnTo>
                  <a:lnTo>
                    <a:pt x="807720" y="1816531"/>
                  </a:lnTo>
                  <a:lnTo>
                    <a:pt x="7620" y="1368044"/>
                  </a:lnTo>
                  <a:lnTo>
                    <a:pt x="0" y="456946"/>
                  </a:lnTo>
                  <a:lnTo>
                    <a:pt x="779399"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4" name="object 14"/>
            <p:cNvPicPr/>
            <p:nvPr/>
          </p:nvPicPr>
          <p:blipFill>
            <a:blip r:embed="rId4"/>
            <a:stretch>
              <a:fillRect/>
            </a:stretch>
          </p:blipFill>
          <p:spPr>
            <a:xfrm>
              <a:off x="8848344" y="3240024"/>
              <a:ext cx="1569720" cy="1795271"/>
            </a:xfrm>
            <a:prstGeom prst="rect">
              <a:avLst/>
            </a:prstGeom>
          </p:spPr>
        </p:pic>
        <p:sp>
          <p:nvSpPr>
            <p:cNvPr id="15" name="object 15"/>
            <p:cNvSpPr/>
            <p:nvPr/>
          </p:nvSpPr>
          <p:spPr>
            <a:xfrm>
              <a:off x="8839200" y="3229483"/>
              <a:ext cx="1588770" cy="1816735"/>
            </a:xfrm>
            <a:custGeom>
              <a:avLst/>
              <a:gdLst/>
              <a:ahLst/>
              <a:cxnLst/>
              <a:rect l="l" t="t" r="r" b="b"/>
              <a:pathLst>
                <a:path w="1588770" h="1816735">
                  <a:moveTo>
                    <a:pt x="777748" y="0"/>
                  </a:moveTo>
                  <a:lnTo>
                    <a:pt x="1585468" y="458088"/>
                  </a:lnTo>
                  <a:lnTo>
                    <a:pt x="1588389" y="1363217"/>
                  </a:lnTo>
                  <a:lnTo>
                    <a:pt x="806196" y="1816480"/>
                  </a:lnTo>
                  <a:lnTo>
                    <a:pt x="7620" y="1368043"/>
                  </a:lnTo>
                  <a:lnTo>
                    <a:pt x="0" y="456945"/>
                  </a:lnTo>
                  <a:lnTo>
                    <a:pt x="777748" y="0"/>
                  </a:lnTo>
                  <a:close/>
                </a:path>
              </a:pathLst>
            </a:custGeom>
            <a:ln w="18287">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6" name="object 16"/>
            <p:cNvPicPr/>
            <p:nvPr/>
          </p:nvPicPr>
          <p:blipFill>
            <a:blip r:embed="rId3"/>
            <a:stretch>
              <a:fillRect/>
            </a:stretch>
          </p:blipFill>
          <p:spPr>
            <a:xfrm>
              <a:off x="8848344" y="4672583"/>
              <a:ext cx="1569720" cy="1798320"/>
            </a:xfrm>
            <a:prstGeom prst="rect">
              <a:avLst/>
            </a:prstGeom>
          </p:spPr>
        </p:pic>
        <p:sp>
          <p:nvSpPr>
            <p:cNvPr id="17" name="object 17"/>
            <p:cNvSpPr/>
            <p:nvPr/>
          </p:nvSpPr>
          <p:spPr>
            <a:xfrm>
              <a:off x="8839200" y="4662043"/>
              <a:ext cx="1588770" cy="1819910"/>
            </a:xfrm>
            <a:custGeom>
              <a:avLst/>
              <a:gdLst/>
              <a:ahLst/>
              <a:cxnLst/>
              <a:rect l="l" t="t" r="r" b="b"/>
              <a:pathLst>
                <a:path w="1588770" h="1819910">
                  <a:moveTo>
                    <a:pt x="777748" y="0"/>
                  </a:moveTo>
                  <a:lnTo>
                    <a:pt x="1585468" y="458850"/>
                  </a:lnTo>
                  <a:lnTo>
                    <a:pt x="1588389" y="1365567"/>
                  </a:lnTo>
                  <a:lnTo>
                    <a:pt x="806196" y="1819706"/>
                  </a:lnTo>
                  <a:lnTo>
                    <a:pt x="7620" y="1370444"/>
                  </a:lnTo>
                  <a:lnTo>
                    <a:pt x="0" y="457834"/>
                  </a:lnTo>
                  <a:lnTo>
                    <a:pt x="777748"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8" name="object 18"/>
            <p:cNvPicPr/>
            <p:nvPr/>
          </p:nvPicPr>
          <p:blipFill>
            <a:blip r:embed="rId6"/>
            <a:stretch>
              <a:fillRect/>
            </a:stretch>
          </p:blipFill>
          <p:spPr>
            <a:xfrm>
              <a:off x="6501384" y="2023871"/>
              <a:ext cx="1182623" cy="1353312"/>
            </a:xfrm>
            <a:prstGeom prst="rect">
              <a:avLst/>
            </a:prstGeom>
          </p:spPr>
        </p:pic>
        <p:sp>
          <p:nvSpPr>
            <p:cNvPr id="19" name="object 19"/>
            <p:cNvSpPr/>
            <p:nvPr/>
          </p:nvSpPr>
          <p:spPr>
            <a:xfrm>
              <a:off x="6492240" y="2013330"/>
              <a:ext cx="1201420" cy="1374775"/>
            </a:xfrm>
            <a:custGeom>
              <a:avLst/>
              <a:gdLst/>
              <a:ahLst/>
              <a:cxnLst/>
              <a:rect l="l" t="t" r="r" b="b"/>
              <a:pathLst>
                <a:path w="1201420" h="1374775">
                  <a:moveTo>
                    <a:pt x="588137" y="0"/>
                  </a:moveTo>
                  <a:lnTo>
                    <a:pt x="1199007" y="346456"/>
                  </a:lnTo>
                  <a:lnTo>
                    <a:pt x="1201039" y="1031367"/>
                  </a:lnTo>
                  <a:lnTo>
                    <a:pt x="609727" y="1374394"/>
                  </a:lnTo>
                  <a:lnTo>
                    <a:pt x="5969" y="1035050"/>
                  </a:lnTo>
                  <a:lnTo>
                    <a:pt x="0" y="345821"/>
                  </a:lnTo>
                  <a:lnTo>
                    <a:pt x="588137" y="0"/>
                  </a:lnTo>
                  <a:close/>
                </a:path>
              </a:pathLst>
            </a:custGeom>
            <a:ln w="18288">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20" name="object 20"/>
            <p:cNvPicPr/>
            <p:nvPr/>
          </p:nvPicPr>
          <p:blipFill>
            <a:blip r:embed="rId7"/>
            <a:stretch>
              <a:fillRect/>
            </a:stretch>
          </p:blipFill>
          <p:spPr>
            <a:xfrm>
              <a:off x="7403592" y="2538983"/>
              <a:ext cx="1182624" cy="1353311"/>
            </a:xfrm>
            <a:prstGeom prst="rect">
              <a:avLst/>
            </a:prstGeom>
          </p:spPr>
        </p:pic>
        <p:sp>
          <p:nvSpPr>
            <p:cNvPr id="21" name="object 21"/>
            <p:cNvSpPr/>
            <p:nvPr/>
          </p:nvSpPr>
          <p:spPr>
            <a:xfrm>
              <a:off x="7394448" y="2528443"/>
              <a:ext cx="1201420" cy="1374775"/>
            </a:xfrm>
            <a:custGeom>
              <a:avLst/>
              <a:gdLst/>
              <a:ahLst/>
              <a:cxnLst/>
              <a:rect l="l" t="t" r="r" b="b"/>
              <a:pathLst>
                <a:path w="1201420" h="1374775">
                  <a:moveTo>
                    <a:pt x="588136" y="0"/>
                  </a:moveTo>
                  <a:lnTo>
                    <a:pt x="1199006" y="346456"/>
                  </a:lnTo>
                  <a:lnTo>
                    <a:pt x="1201038" y="1031367"/>
                  </a:lnTo>
                  <a:lnTo>
                    <a:pt x="609726" y="1374394"/>
                  </a:lnTo>
                  <a:lnTo>
                    <a:pt x="5969" y="1035050"/>
                  </a:lnTo>
                  <a:lnTo>
                    <a:pt x="0" y="345821"/>
                  </a:lnTo>
                  <a:lnTo>
                    <a:pt x="588136" y="0"/>
                  </a:lnTo>
                  <a:close/>
                </a:path>
              </a:pathLst>
            </a:custGeom>
            <a:ln w="18288">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22" name="object 22"/>
            <p:cNvPicPr/>
            <p:nvPr/>
          </p:nvPicPr>
          <p:blipFill>
            <a:blip r:embed="rId6"/>
            <a:stretch>
              <a:fillRect/>
            </a:stretch>
          </p:blipFill>
          <p:spPr>
            <a:xfrm>
              <a:off x="6537960" y="3054096"/>
              <a:ext cx="1182624" cy="1353311"/>
            </a:xfrm>
            <a:prstGeom prst="rect">
              <a:avLst/>
            </a:prstGeom>
          </p:spPr>
        </p:pic>
        <p:sp>
          <p:nvSpPr>
            <p:cNvPr id="23" name="object 23"/>
            <p:cNvSpPr/>
            <p:nvPr/>
          </p:nvSpPr>
          <p:spPr>
            <a:xfrm>
              <a:off x="6528816" y="3043555"/>
              <a:ext cx="1201420" cy="1374775"/>
            </a:xfrm>
            <a:custGeom>
              <a:avLst/>
              <a:gdLst/>
              <a:ahLst/>
              <a:cxnLst/>
              <a:rect l="l" t="t" r="r" b="b"/>
              <a:pathLst>
                <a:path w="1201420" h="1374775">
                  <a:moveTo>
                    <a:pt x="588136" y="0"/>
                  </a:moveTo>
                  <a:lnTo>
                    <a:pt x="1199006" y="346456"/>
                  </a:lnTo>
                  <a:lnTo>
                    <a:pt x="1201038" y="1031367"/>
                  </a:lnTo>
                  <a:lnTo>
                    <a:pt x="609726" y="1374394"/>
                  </a:lnTo>
                  <a:lnTo>
                    <a:pt x="5968" y="1035050"/>
                  </a:lnTo>
                  <a:lnTo>
                    <a:pt x="0" y="345821"/>
                  </a:lnTo>
                  <a:lnTo>
                    <a:pt x="588136" y="0"/>
                  </a:lnTo>
                  <a:close/>
                </a:path>
              </a:pathLst>
            </a:custGeom>
            <a:ln w="18288">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r>
              <a:rPr spc="-5"/>
              <a:t>12</a:t>
            </a:r>
          </a:p>
        </p:txBody>
      </p:sp>
      <p:sp>
        <p:nvSpPr>
          <p:cNvPr id="25" name="object 25"/>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26" name="object 26"/>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27" name="object 27"/>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28" name="object 28"/>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372" y="134188"/>
            <a:ext cx="4269740" cy="1299210"/>
          </a:xfrm>
          <a:prstGeom prst="rect">
            <a:avLst/>
          </a:prstGeom>
        </p:spPr>
        <p:txBody>
          <a:bodyPr vert="horz" wrap="square" lIns="0" tIns="88265" rIns="0" bIns="0" rtlCol="0">
            <a:spAutoFit/>
          </a:bodyPr>
          <a:lstStyle/>
          <a:p>
            <a:pPr marL="12700" marR="5080">
              <a:lnSpc>
                <a:spcPts val="4750"/>
              </a:lnSpc>
              <a:spcBef>
                <a:spcPts val="695"/>
              </a:spcBef>
            </a:pPr>
            <a:r>
              <a:rPr spc="-25">
                <a:latin typeface="Arial MT"/>
                <a:cs typeface="Arial MT"/>
              </a:rPr>
              <a:t>Work</a:t>
            </a:r>
            <a:r>
              <a:rPr spc="-55">
                <a:latin typeface="Arial MT"/>
                <a:cs typeface="Arial MT"/>
              </a:rPr>
              <a:t> </a:t>
            </a:r>
            <a:r>
              <a:rPr spc="-5">
                <a:latin typeface="Arial MT"/>
                <a:cs typeface="Arial MT"/>
              </a:rPr>
              <a:t>Breakdown </a:t>
            </a:r>
            <a:r>
              <a:rPr spc="-1210">
                <a:latin typeface="Arial MT"/>
                <a:cs typeface="Arial MT"/>
              </a:rPr>
              <a:t> </a:t>
            </a:r>
            <a:r>
              <a:rPr spc="-5">
                <a:latin typeface="Arial MT"/>
                <a:cs typeface="Arial MT"/>
              </a:rPr>
              <a:t>Structure</a:t>
            </a:r>
          </a:p>
        </p:txBody>
      </p:sp>
      <p:pic>
        <p:nvPicPr>
          <p:cNvPr id="3" name="object 3"/>
          <p:cNvPicPr/>
          <p:nvPr/>
        </p:nvPicPr>
        <p:blipFill>
          <a:blip r:embed="rId2"/>
          <a:stretch>
            <a:fillRect/>
          </a:stretch>
        </p:blipFill>
        <p:spPr>
          <a:xfrm>
            <a:off x="2231135" y="1277111"/>
            <a:ext cx="7698358" cy="4940808"/>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r>
              <a:rPr spc="-5"/>
              <a:t>13</a:t>
            </a:r>
          </a:p>
        </p:txBody>
      </p:sp>
      <p:sp>
        <p:nvSpPr>
          <p:cNvPr id="5" name="object 5"/>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6" name="object 6"/>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7" name="object 7"/>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8" name="object 8"/>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756" y="71069"/>
            <a:ext cx="1638300" cy="1299210"/>
          </a:xfrm>
          <a:prstGeom prst="rect">
            <a:avLst/>
          </a:prstGeom>
        </p:spPr>
        <p:txBody>
          <a:bodyPr vert="horz" wrap="square" lIns="0" tIns="88265" rIns="0" bIns="0" rtlCol="0">
            <a:spAutoFit/>
          </a:bodyPr>
          <a:lstStyle/>
          <a:p>
            <a:pPr marL="12700" marR="5080">
              <a:lnSpc>
                <a:spcPts val="4750"/>
              </a:lnSpc>
              <a:spcBef>
                <a:spcPts val="695"/>
              </a:spcBef>
            </a:pPr>
            <a:r>
              <a:rPr b="1" spc="-5">
                <a:solidFill>
                  <a:srgbClr val="0E243D"/>
                </a:solidFill>
                <a:latin typeface="Arial"/>
                <a:cs typeface="Arial"/>
              </a:rPr>
              <a:t>Gannt  Chart</a:t>
            </a:r>
          </a:p>
        </p:txBody>
      </p:sp>
      <p:pic>
        <p:nvPicPr>
          <p:cNvPr id="3" name="object 3"/>
          <p:cNvPicPr/>
          <p:nvPr/>
        </p:nvPicPr>
        <p:blipFill>
          <a:blip r:embed="rId2"/>
          <a:stretch>
            <a:fillRect/>
          </a:stretch>
        </p:blipFill>
        <p:spPr>
          <a:xfrm>
            <a:off x="2359151" y="1109472"/>
            <a:ext cx="7909559" cy="5202936"/>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r>
              <a:rPr spc="-5"/>
              <a:t>14</a:t>
            </a:r>
          </a:p>
        </p:txBody>
      </p:sp>
      <p:sp>
        <p:nvSpPr>
          <p:cNvPr id="5" name="object 5"/>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6" name="object 6"/>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7" name="object 7"/>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8" name="object 8"/>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txBox="1">
            <a:spLocks noGrp="1"/>
          </p:cNvSpPr>
          <p:nvPr>
            <p:ph type="title"/>
          </p:nvPr>
        </p:nvSpPr>
        <p:spPr>
          <a:xfrm>
            <a:off x="666699" y="668223"/>
            <a:ext cx="3035935" cy="695325"/>
          </a:xfrm>
          <a:prstGeom prst="rect">
            <a:avLst/>
          </a:prstGeom>
        </p:spPr>
        <p:txBody>
          <a:bodyPr vert="horz" wrap="square" lIns="0" tIns="12065" rIns="0" bIns="0" rtlCol="0">
            <a:spAutoFit/>
          </a:bodyPr>
          <a:lstStyle/>
          <a:p>
            <a:pPr marL="12700">
              <a:lnSpc>
                <a:spcPct val="100000"/>
              </a:lnSpc>
              <a:spcBef>
                <a:spcPts val="95"/>
              </a:spcBef>
            </a:pPr>
            <a:r>
              <a:rPr b="1" spc="-5">
                <a:solidFill>
                  <a:srgbClr val="0E243D"/>
                </a:solidFill>
                <a:latin typeface="Arial"/>
                <a:cs typeface="Arial"/>
              </a:rPr>
              <a:t>Referenc</a:t>
            </a:r>
            <a:r>
              <a:rPr b="1" spc="5">
                <a:solidFill>
                  <a:srgbClr val="0E243D"/>
                </a:solidFill>
                <a:latin typeface="Arial"/>
                <a:cs typeface="Arial"/>
              </a:rPr>
              <a:t>e</a:t>
            </a:r>
            <a:r>
              <a:rPr b="1" spc="-5">
                <a:solidFill>
                  <a:srgbClr val="0E243D"/>
                </a:solidFill>
                <a:latin typeface="Arial"/>
                <a:cs typeface="Arial"/>
              </a:rPr>
              <a:t>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r>
              <a:rPr spc="-5"/>
              <a:t>15</a:t>
            </a:r>
          </a:p>
        </p:txBody>
      </p:sp>
      <p:sp>
        <p:nvSpPr>
          <p:cNvPr id="9" name="object 9"/>
          <p:cNvSpPr txBox="1"/>
          <p:nvPr/>
        </p:nvSpPr>
        <p:spPr>
          <a:xfrm>
            <a:off x="2711957" y="6543895"/>
            <a:ext cx="125095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IT21261978</a:t>
            </a:r>
            <a:endParaRPr sz="1800">
              <a:latin typeface="Arial"/>
              <a:cs typeface="Arial"/>
            </a:endParaRPr>
          </a:p>
        </p:txBody>
      </p:sp>
      <p:sp>
        <p:nvSpPr>
          <p:cNvPr id="10" name="object 10"/>
          <p:cNvSpPr txBox="1"/>
          <p:nvPr/>
        </p:nvSpPr>
        <p:spPr>
          <a:xfrm>
            <a:off x="4123435" y="6543895"/>
            <a:ext cx="8509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p>
        </p:txBody>
      </p:sp>
      <p:sp>
        <p:nvSpPr>
          <p:cNvPr id="11" name="object 11"/>
          <p:cNvSpPr txBox="1"/>
          <p:nvPr/>
        </p:nvSpPr>
        <p:spPr>
          <a:xfrm>
            <a:off x="4370323" y="6543895"/>
            <a:ext cx="2072005"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b="1">
                <a:latin typeface="Arial"/>
                <a:cs typeface="Arial"/>
              </a:rPr>
              <a:t>Sriskandarajah</a:t>
            </a:r>
            <a:r>
              <a:rPr sz="1800" b="1" spc="-110">
                <a:latin typeface="Arial"/>
                <a:cs typeface="Arial"/>
              </a:rPr>
              <a:t> </a:t>
            </a:r>
            <a:r>
              <a:rPr sz="1800" b="1">
                <a:latin typeface="Arial"/>
                <a:cs typeface="Arial"/>
              </a:rPr>
              <a:t>J.P</a:t>
            </a:r>
            <a:endParaRPr sz="1800">
              <a:latin typeface="Arial"/>
              <a:cs typeface="Arial"/>
            </a:endParaRPr>
          </a:p>
        </p:txBody>
      </p:sp>
      <p:sp>
        <p:nvSpPr>
          <p:cNvPr id="12" name="object 12"/>
          <p:cNvSpPr txBox="1"/>
          <p:nvPr/>
        </p:nvSpPr>
        <p:spPr>
          <a:xfrm>
            <a:off x="6602094" y="6543895"/>
            <a:ext cx="1388110" cy="28130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90"/>
              </a:lnSpc>
            </a:pPr>
            <a:r>
              <a:rPr sz="1800">
                <a:latin typeface="Arial MT"/>
                <a:cs typeface="Arial MT"/>
              </a:rPr>
              <a:t>|</a:t>
            </a:r>
            <a:r>
              <a:rPr sz="1800" spc="434">
                <a:latin typeface="Arial MT"/>
                <a:cs typeface="Arial MT"/>
              </a:rPr>
              <a:t> </a:t>
            </a:r>
            <a:r>
              <a:rPr sz="1800" b="1">
                <a:latin typeface="Arial"/>
                <a:cs typeface="Arial"/>
              </a:rPr>
              <a:t>24-25J-120</a:t>
            </a:r>
            <a:endParaRPr sz="1800">
              <a:latin typeface="Arial"/>
              <a:cs typeface="Arial"/>
            </a:endParaRPr>
          </a:p>
        </p:txBody>
      </p:sp>
      <p:graphicFrame>
        <p:nvGraphicFramePr>
          <p:cNvPr id="4" name="object 4"/>
          <p:cNvGraphicFramePr>
            <a:graphicFrameLocks noGrp="1"/>
          </p:cNvGraphicFramePr>
          <p:nvPr/>
        </p:nvGraphicFramePr>
        <p:xfrm>
          <a:off x="387502" y="1781342"/>
          <a:ext cx="11739880" cy="594288"/>
        </p:xfrm>
        <a:graphic>
          <a:graphicData uri="http://schemas.openxmlformats.org/drawingml/2006/table">
            <a:tbl>
              <a:tblPr firstRow="1" bandRow="1">
                <a:tableStyleId>{2D5ABB26-0587-4C30-8999-92F81FD0307C}</a:tableStyleId>
              </a:tblPr>
              <a:tblGrid>
                <a:gridCol w="395605">
                  <a:extLst>
                    <a:ext uri="{9D8B030D-6E8A-4147-A177-3AD203B41FA5}">
                      <a16:colId xmlns:a16="http://schemas.microsoft.com/office/drawing/2014/main" val="20000"/>
                    </a:ext>
                  </a:extLst>
                </a:gridCol>
                <a:gridCol w="11344275">
                  <a:extLst>
                    <a:ext uri="{9D8B030D-6E8A-4147-A177-3AD203B41FA5}">
                      <a16:colId xmlns:a16="http://schemas.microsoft.com/office/drawing/2014/main" val="20001"/>
                    </a:ext>
                  </a:extLst>
                </a:gridCol>
              </a:tblGrid>
              <a:tr h="594288">
                <a:tc>
                  <a:txBody>
                    <a:bodyPr/>
                    <a:lstStyle/>
                    <a:p>
                      <a:pPr marL="127000">
                        <a:lnSpc>
                          <a:spcPts val="1775"/>
                        </a:lnSpc>
                      </a:pPr>
                      <a:r>
                        <a:rPr sz="1600" b="1" spc="-5">
                          <a:solidFill>
                            <a:srgbClr val="0E243D"/>
                          </a:solidFill>
                          <a:latin typeface="Arial"/>
                          <a:cs typeface="Arial"/>
                        </a:rPr>
                        <a:t>[1]</a:t>
                      </a:r>
                      <a:endParaRPr sz="1600">
                        <a:latin typeface="Arial"/>
                        <a:cs typeface="Arial"/>
                      </a:endParaRPr>
                    </a:p>
                  </a:txBody>
                  <a:tcPr marL="0" marR="0" marT="0" marB="0">
                    <a:solidFill>
                      <a:srgbClr val="FEF6ED"/>
                    </a:solidFill>
                  </a:tcPr>
                </a:tc>
                <a:tc>
                  <a:txBody>
                    <a:bodyPr/>
                    <a:lstStyle/>
                    <a:p>
                      <a:pPr marL="20320">
                        <a:lnSpc>
                          <a:spcPts val="1775"/>
                        </a:lnSpc>
                      </a:pPr>
                      <a:r>
                        <a:rPr sz="1600" b="1">
                          <a:solidFill>
                            <a:srgbClr val="0E243D"/>
                          </a:solidFill>
                          <a:latin typeface="Arial"/>
                          <a:cs typeface="Arial"/>
                        </a:rPr>
                        <a:t>M.</a:t>
                      </a:r>
                      <a:r>
                        <a:rPr sz="1600" b="1" spc="215">
                          <a:solidFill>
                            <a:srgbClr val="0E243D"/>
                          </a:solidFill>
                          <a:latin typeface="Arial"/>
                          <a:cs typeface="Arial"/>
                        </a:rPr>
                        <a:t> </a:t>
                      </a:r>
                      <a:r>
                        <a:rPr sz="1600" b="1" spc="-5">
                          <a:solidFill>
                            <a:srgbClr val="0E243D"/>
                          </a:solidFill>
                          <a:latin typeface="Arial"/>
                          <a:cs typeface="Arial"/>
                        </a:rPr>
                        <a:t>H.</a:t>
                      </a:r>
                      <a:r>
                        <a:rPr sz="1600" b="1" spc="190">
                          <a:solidFill>
                            <a:srgbClr val="0E243D"/>
                          </a:solidFill>
                          <a:latin typeface="Arial"/>
                          <a:cs typeface="Arial"/>
                        </a:rPr>
                        <a:t> </a:t>
                      </a:r>
                      <a:r>
                        <a:rPr sz="1600" b="1" spc="-10">
                          <a:solidFill>
                            <a:srgbClr val="0E243D"/>
                          </a:solidFill>
                          <a:latin typeface="Arial"/>
                          <a:cs typeface="Arial"/>
                        </a:rPr>
                        <a:t>Bhuyan,</a:t>
                      </a:r>
                      <a:r>
                        <a:rPr sz="1600" b="1" spc="215">
                          <a:solidFill>
                            <a:srgbClr val="0E243D"/>
                          </a:solidFill>
                          <a:latin typeface="Arial"/>
                          <a:cs typeface="Arial"/>
                        </a:rPr>
                        <a:t> </a:t>
                      </a:r>
                      <a:r>
                        <a:rPr sz="1600" b="1" spc="-5">
                          <a:solidFill>
                            <a:srgbClr val="0E243D"/>
                          </a:solidFill>
                          <a:latin typeface="Arial"/>
                          <a:cs typeface="Arial"/>
                        </a:rPr>
                        <a:t>D.</a:t>
                      </a:r>
                      <a:r>
                        <a:rPr sz="1600" b="1" spc="220">
                          <a:solidFill>
                            <a:srgbClr val="0E243D"/>
                          </a:solidFill>
                          <a:latin typeface="Arial"/>
                          <a:cs typeface="Arial"/>
                        </a:rPr>
                        <a:t> </a:t>
                      </a:r>
                      <a:r>
                        <a:rPr sz="1600" b="1" spc="-5">
                          <a:solidFill>
                            <a:srgbClr val="0E243D"/>
                          </a:solidFill>
                          <a:latin typeface="Arial"/>
                          <a:cs typeface="Arial"/>
                        </a:rPr>
                        <a:t>K.</a:t>
                      </a:r>
                      <a:r>
                        <a:rPr sz="1600" b="1" spc="215">
                          <a:solidFill>
                            <a:srgbClr val="0E243D"/>
                          </a:solidFill>
                          <a:latin typeface="Arial"/>
                          <a:cs typeface="Arial"/>
                        </a:rPr>
                        <a:t> </a:t>
                      </a:r>
                      <a:r>
                        <a:rPr sz="1600" b="1" spc="-10">
                          <a:solidFill>
                            <a:srgbClr val="0E243D"/>
                          </a:solidFill>
                          <a:latin typeface="Arial"/>
                          <a:cs typeface="Arial"/>
                        </a:rPr>
                        <a:t>Bhattacharyya</a:t>
                      </a:r>
                      <a:r>
                        <a:rPr sz="1600" b="1" spc="229">
                          <a:solidFill>
                            <a:srgbClr val="0E243D"/>
                          </a:solidFill>
                          <a:latin typeface="Arial"/>
                          <a:cs typeface="Arial"/>
                        </a:rPr>
                        <a:t> </a:t>
                      </a:r>
                      <a:r>
                        <a:rPr sz="1600" b="1">
                          <a:solidFill>
                            <a:srgbClr val="0E243D"/>
                          </a:solidFill>
                          <a:latin typeface="Arial"/>
                          <a:cs typeface="Arial"/>
                        </a:rPr>
                        <a:t>and</a:t>
                      </a:r>
                      <a:r>
                        <a:rPr sz="1600" b="1" spc="204">
                          <a:solidFill>
                            <a:srgbClr val="0E243D"/>
                          </a:solidFill>
                          <a:latin typeface="Arial"/>
                          <a:cs typeface="Arial"/>
                        </a:rPr>
                        <a:t> </a:t>
                      </a:r>
                      <a:r>
                        <a:rPr sz="1600" b="1" spc="-5">
                          <a:solidFill>
                            <a:srgbClr val="0E243D"/>
                          </a:solidFill>
                          <a:latin typeface="Arial"/>
                          <a:cs typeface="Arial"/>
                        </a:rPr>
                        <a:t>J.</a:t>
                      </a:r>
                      <a:r>
                        <a:rPr sz="1600" b="1" spc="215">
                          <a:solidFill>
                            <a:srgbClr val="0E243D"/>
                          </a:solidFill>
                          <a:latin typeface="Arial"/>
                          <a:cs typeface="Arial"/>
                        </a:rPr>
                        <a:t> </a:t>
                      </a:r>
                      <a:r>
                        <a:rPr sz="1600" b="1" spc="-15">
                          <a:solidFill>
                            <a:srgbClr val="0E243D"/>
                          </a:solidFill>
                          <a:latin typeface="Arial"/>
                          <a:cs typeface="Arial"/>
                        </a:rPr>
                        <a:t>K.</a:t>
                      </a:r>
                      <a:r>
                        <a:rPr sz="1600" b="1" spc="220">
                          <a:solidFill>
                            <a:srgbClr val="0E243D"/>
                          </a:solidFill>
                          <a:latin typeface="Arial"/>
                          <a:cs typeface="Arial"/>
                        </a:rPr>
                        <a:t> </a:t>
                      </a:r>
                      <a:r>
                        <a:rPr sz="1600" b="1" spc="-5">
                          <a:solidFill>
                            <a:srgbClr val="0E243D"/>
                          </a:solidFill>
                          <a:latin typeface="Arial"/>
                          <a:cs typeface="Arial"/>
                        </a:rPr>
                        <a:t>Kalita,</a:t>
                      </a:r>
                      <a:r>
                        <a:rPr sz="1600" b="1" spc="220">
                          <a:solidFill>
                            <a:srgbClr val="0E243D"/>
                          </a:solidFill>
                          <a:latin typeface="Arial"/>
                          <a:cs typeface="Arial"/>
                        </a:rPr>
                        <a:t> </a:t>
                      </a:r>
                      <a:r>
                        <a:rPr sz="1600" b="1" spc="-5">
                          <a:solidFill>
                            <a:srgbClr val="0E243D"/>
                          </a:solidFill>
                          <a:latin typeface="Arial"/>
                          <a:cs typeface="Arial"/>
                        </a:rPr>
                        <a:t>"Network</a:t>
                      </a:r>
                      <a:r>
                        <a:rPr sz="1600" b="1" spc="160">
                          <a:solidFill>
                            <a:srgbClr val="0E243D"/>
                          </a:solidFill>
                          <a:latin typeface="Arial"/>
                          <a:cs typeface="Arial"/>
                        </a:rPr>
                        <a:t> </a:t>
                      </a:r>
                      <a:r>
                        <a:rPr sz="1600" b="1">
                          <a:solidFill>
                            <a:srgbClr val="0E243D"/>
                          </a:solidFill>
                          <a:latin typeface="Arial"/>
                          <a:cs typeface="Arial"/>
                        </a:rPr>
                        <a:t>Anomaly</a:t>
                      </a:r>
                      <a:r>
                        <a:rPr sz="1600" b="1" spc="155">
                          <a:solidFill>
                            <a:srgbClr val="0E243D"/>
                          </a:solidFill>
                          <a:latin typeface="Arial"/>
                          <a:cs typeface="Arial"/>
                        </a:rPr>
                        <a:t> </a:t>
                      </a:r>
                      <a:r>
                        <a:rPr sz="1600" b="1" spc="-5">
                          <a:solidFill>
                            <a:srgbClr val="0E243D"/>
                          </a:solidFill>
                          <a:latin typeface="Arial"/>
                          <a:cs typeface="Arial"/>
                        </a:rPr>
                        <a:t>Detection:</a:t>
                      </a:r>
                      <a:r>
                        <a:rPr sz="1600" b="1" spc="204">
                          <a:solidFill>
                            <a:srgbClr val="0E243D"/>
                          </a:solidFill>
                          <a:latin typeface="Arial"/>
                          <a:cs typeface="Arial"/>
                        </a:rPr>
                        <a:t> </a:t>
                      </a:r>
                      <a:r>
                        <a:rPr sz="1600" b="1">
                          <a:solidFill>
                            <a:srgbClr val="0E243D"/>
                          </a:solidFill>
                          <a:latin typeface="Arial"/>
                          <a:cs typeface="Arial"/>
                        </a:rPr>
                        <a:t>Methods,</a:t>
                      </a:r>
                      <a:r>
                        <a:rPr sz="1600" b="1" spc="190">
                          <a:solidFill>
                            <a:srgbClr val="0E243D"/>
                          </a:solidFill>
                          <a:latin typeface="Arial"/>
                          <a:cs typeface="Arial"/>
                        </a:rPr>
                        <a:t> </a:t>
                      </a:r>
                      <a:r>
                        <a:rPr sz="1600" b="1" spc="-5">
                          <a:solidFill>
                            <a:srgbClr val="0E243D"/>
                          </a:solidFill>
                          <a:latin typeface="Arial"/>
                          <a:cs typeface="Arial"/>
                        </a:rPr>
                        <a:t>Systems</a:t>
                      </a:r>
                      <a:r>
                        <a:rPr sz="1600" b="1" spc="204">
                          <a:solidFill>
                            <a:srgbClr val="0E243D"/>
                          </a:solidFill>
                          <a:latin typeface="Arial"/>
                          <a:cs typeface="Arial"/>
                        </a:rPr>
                        <a:t> </a:t>
                      </a:r>
                      <a:r>
                        <a:rPr sz="1600" b="1">
                          <a:solidFill>
                            <a:srgbClr val="0E243D"/>
                          </a:solidFill>
                          <a:latin typeface="Arial"/>
                          <a:cs typeface="Arial"/>
                        </a:rPr>
                        <a:t>and</a:t>
                      </a:r>
                      <a:r>
                        <a:rPr sz="1600" b="1" spc="185">
                          <a:solidFill>
                            <a:srgbClr val="0E243D"/>
                          </a:solidFill>
                          <a:latin typeface="Arial"/>
                          <a:cs typeface="Arial"/>
                        </a:rPr>
                        <a:t> </a:t>
                      </a:r>
                      <a:r>
                        <a:rPr sz="1600" b="1" spc="-20">
                          <a:solidFill>
                            <a:srgbClr val="0E243D"/>
                          </a:solidFill>
                          <a:latin typeface="Arial"/>
                          <a:cs typeface="Arial"/>
                        </a:rPr>
                        <a:t>Tools,"</a:t>
                      </a:r>
                      <a:endParaRPr sz="1600">
                        <a:latin typeface="Arial"/>
                        <a:cs typeface="Arial"/>
                      </a:endParaRPr>
                    </a:p>
                    <a:p>
                      <a:pPr marL="20320">
                        <a:lnSpc>
                          <a:spcPts val="1839"/>
                        </a:lnSpc>
                        <a:spcBef>
                          <a:spcPts val="960"/>
                        </a:spcBef>
                      </a:pPr>
                      <a:r>
                        <a:rPr sz="1600" b="1">
                          <a:solidFill>
                            <a:srgbClr val="0E243D"/>
                          </a:solidFill>
                          <a:latin typeface="Arial"/>
                          <a:cs typeface="Arial"/>
                        </a:rPr>
                        <a:t>vol.</a:t>
                      </a:r>
                      <a:r>
                        <a:rPr sz="1600" b="1" spc="-20">
                          <a:solidFill>
                            <a:srgbClr val="0E243D"/>
                          </a:solidFill>
                          <a:latin typeface="Arial"/>
                          <a:cs typeface="Arial"/>
                        </a:rPr>
                        <a:t> </a:t>
                      </a:r>
                      <a:r>
                        <a:rPr sz="1600" b="1" spc="-5">
                          <a:solidFill>
                            <a:srgbClr val="0E243D"/>
                          </a:solidFill>
                          <a:latin typeface="Arial"/>
                          <a:cs typeface="Arial"/>
                        </a:rPr>
                        <a:t>16,</a:t>
                      </a:r>
                      <a:r>
                        <a:rPr sz="1600" b="1" spc="-15">
                          <a:solidFill>
                            <a:srgbClr val="0E243D"/>
                          </a:solidFill>
                          <a:latin typeface="Arial"/>
                          <a:cs typeface="Arial"/>
                        </a:rPr>
                        <a:t> </a:t>
                      </a:r>
                      <a:r>
                        <a:rPr sz="1600" b="1">
                          <a:solidFill>
                            <a:srgbClr val="0E243D"/>
                          </a:solidFill>
                          <a:latin typeface="Arial"/>
                          <a:cs typeface="Arial"/>
                        </a:rPr>
                        <a:t>pp.</a:t>
                      </a:r>
                      <a:r>
                        <a:rPr sz="1600" b="1" spc="-15">
                          <a:solidFill>
                            <a:srgbClr val="0E243D"/>
                          </a:solidFill>
                          <a:latin typeface="Arial"/>
                          <a:cs typeface="Arial"/>
                        </a:rPr>
                        <a:t> </a:t>
                      </a:r>
                      <a:r>
                        <a:rPr sz="1600" b="1" spc="-5">
                          <a:solidFill>
                            <a:srgbClr val="0E243D"/>
                          </a:solidFill>
                          <a:latin typeface="Arial"/>
                          <a:cs typeface="Arial"/>
                        </a:rPr>
                        <a:t>303-336,</a:t>
                      </a:r>
                      <a:r>
                        <a:rPr sz="1600" b="1" spc="5">
                          <a:solidFill>
                            <a:srgbClr val="0E243D"/>
                          </a:solidFill>
                          <a:latin typeface="Arial"/>
                          <a:cs typeface="Arial"/>
                        </a:rPr>
                        <a:t> </a:t>
                      </a:r>
                      <a:r>
                        <a:rPr sz="1600" b="1" spc="-5">
                          <a:solidFill>
                            <a:srgbClr val="0E243D"/>
                          </a:solidFill>
                          <a:latin typeface="Arial"/>
                          <a:cs typeface="Arial"/>
                        </a:rPr>
                        <a:t>2014.</a:t>
                      </a:r>
                      <a:endParaRPr sz="1600">
                        <a:latin typeface="Arial"/>
                        <a:cs typeface="Arial"/>
                      </a:endParaRPr>
                    </a:p>
                  </a:txBody>
                  <a:tcPr marL="0" marR="0" marT="0" marB="0">
                    <a:solidFill>
                      <a:srgbClr val="FEF6ED"/>
                    </a:solidFill>
                  </a:tcPr>
                </a:tc>
                <a:extLst>
                  <a:ext uri="{0D108BD9-81ED-4DB2-BD59-A6C34878D82A}">
                    <a16:rowId xmlns:a16="http://schemas.microsoft.com/office/drawing/2014/main" val="10000"/>
                  </a:ext>
                </a:extLst>
              </a:tr>
            </a:tbl>
          </a:graphicData>
        </a:graphic>
      </p:graphicFrame>
      <p:graphicFrame>
        <p:nvGraphicFramePr>
          <p:cNvPr id="5" name="object 5"/>
          <p:cNvGraphicFramePr>
            <a:graphicFrameLocks noGrp="1"/>
          </p:cNvGraphicFramePr>
          <p:nvPr/>
        </p:nvGraphicFramePr>
        <p:xfrm>
          <a:off x="387502" y="2659547"/>
          <a:ext cx="10753090" cy="593972"/>
        </p:xfrm>
        <a:graphic>
          <a:graphicData uri="http://schemas.openxmlformats.org/drawingml/2006/table">
            <a:tbl>
              <a:tblPr firstRow="1" bandRow="1">
                <a:tableStyleId>{2D5ABB26-0587-4C30-8999-92F81FD0307C}</a:tableStyleId>
              </a:tblPr>
              <a:tblGrid>
                <a:gridCol w="345440">
                  <a:extLst>
                    <a:ext uri="{9D8B030D-6E8A-4147-A177-3AD203B41FA5}">
                      <a16:colId xmlns:a16="http://schemas.microsoft.com/office/drawing/2014/main" val="20000"/>
                    </a:ext>
                  </a:extLst>
                </a:gridCol>
                <a:gridCol w="10407650">
                  <a:extLst>
                    <a:ext uri="{9D8B030D-6E8A-4147-A177-3AD203B41FA5}">
                      <a16:colId xmlns:a16="http://schemas.microsoft.com/office/drawing/2014/main" val="20001"/>
                    </a:ext>
                  </a:extLst>
                </a:gridCol>
              </a:tblGrid>
              <a:tr h="593972">
                <a:tc>
                  <a:txBody>
                    <a:bodyPr/>
                    <a:lstStyle/>
                    <a:p>
                      <a:pPr marL="127000">
                        <a:lnSpc>
                          <a:spcPts val="1775"/>
                        </a:lnSpc>
                      </a:pPr>
                      <a:r>
                        <a:rPr sz="1600" b="1" spc="-5">
                          <a:solidFill>
                            <a:srgbClr val="0E243D"/>
                          </a:solidFill>
                          <a:latin typeface="Arial"/>
                          <a:cs typeface="Arial"/>
                        </a:rPr>
                        <a:t>[2</a:t>
                      </a:r>
                      <a:endParaRPr sz="1600">
                        <a:latin typeface="Arial"/>
                        <a:cs typeface="Arial"/>
                      </a:endParaRPr>
                    </a:p>
                    <a:p>
                      <a:pPr marL="127000">
                        <a:lnSpc>
                          <a:spcPts val="1839"/>
                        </a:lnSpc>
                        <a:spcBef>
                          <a:spcPts val="960"/>
                        </a:spcBef>
                      </a:pPr>
                      <a:r>
                        <a:rPr sz="1600" b="1">
                          <a:solidFill>
                            <a:srgbClr val="0E243D"/>
                          </a:solidFill>
                          <a:latin typeface="Arial"/>
                          <a:cs typeface="Arial"/>
                        </a:rPr>
                        <a:t>]</a:t>
                      </a:r>
                      <a:endParaRPr sz="1600">
                        <a:latin typeface="Arial"/>
                        <a:cs typeface="Arial"/>
                      </a:endParaRPr>
                    </a:p>
                  </a:txBody>
                  <a:tcPr marL="0" marR="0" marT="0" marB="0">
                    <a:solidFill>
                      <a:srgbClr val="FEF6ED"/>
                    </a:solidFill>
                  </a:tcPr>
                </a:tc>
                <a:tc>
                  <a:txBody>
                    <a:bodyPr/>
                    <a:lstStyle/>
                    <a:p>
                      <a:pPr marL="37465">
                        <a:lnSpc>
                          <a:spcPts val="1775"/>
                        </a:lnSpc>
                      </a:pPr>
                      <a:r>
                        <a:rPr sz="1600" b="1" spc="-5">
                          <a:solidFill>
                            <a:srgbClr val="0E243D"/>
                          </a:solidFill>
                          <a:latin typeface="Arial"/>
                          <a:cs typeface="Arial"/>
                        </a:rPr>
                        <a:t>R.</a:t>
                      </a:r>
                      <a:r>
                        <a:rPr sz="1600" b="1" spc="500">
                          <a:solidFill>
                            <a:srgbClr val="0E243D"/>
                          </a:solidFill>
                          <a:latin typeface="Arial"/>
                          <a:cs typeface="Arial"/>
                        </a:rPr>
                        <a:t> </a:t>
                      </a:r>
                      <a:r>
                        <a:rPr sz="1600" b="1" spc="5">
                          <a:solidFill>
                            <a:srgbClr val="0E243D"/>
                          </a:solidFill>
                          <a:latin typeface="Arial"/>
                          <a:cs typeface="Arial"/>
                        </a:rPr>
                        <a:t>S. </a:t>
                      </a:r>
                      <a:r>
                        <a:rPr sz="1600" b="1" spc="55">
                          <a:solidFill>
                            <a:srgbClr val="0E243D"/>
                          </a:solidFill>
                          <a:latin typeface="Arial"/>
                          <a:cs typeface="Arial"/>
                        </a:rPr>
                        <a:t> </a:t>
                      </a:r>
                      <a:r>
                        <a:rPr sz="1600" b="1" spc="-5">
                          <a:solidFill>
                            <a:srgbClr val="0E243D"/>
                          </a:solidFill>
                          <a:latin typeface="Arial"/>
                          <a:cs typeface="Arial"/>
                        </a:rPr>
                        <a:t>a.</a:t>
                      </a:r>
                      <a:r>
                        <a:rPr sz="1600" b="1" spc="475">
                          <a:solidFill>
                            <a:srgbClr val="0E243D"/>
                          </a:solidFill>
                          <a:latin typeface="Arial"/>
                          <a:cs typeface="Arial"/>
                        </a:rPr>
                        <a:t> </a:t>
                      </a:r>
                      <a:r>
                        <a:rPr sz="1600" b="1" spc="-70">
                          <a:solidFill>
                            <a:srgbClr val="0E243D"/>
                          </a:solidFill>
                          <a:latin typeface="Arial"/>
                          <a:cs typeface="Arial"/>
                        </a:rPr>
                        <a:t>V.</a:t>
                      </a:r>
                      <a:r>
                        <a:rPr sz="1600" b="1" spc="475">
                          <a:solidFill>
                            <a:srgbClr val="0E243D"/>
                          </a:solidFill>
                          <a:latin typeface="Arial"/>
                          <a:cs typeface="Arial"/>
                        </a:rPr>
                        <a:t> </a:t>
                      </a:r>
                      <a:r>
                        <a:rPr sz="1600" b="1">
                          <a:solidFill>
                            <a:srgbClr val="0E243D"/>
                          </a:solidFill>
                          <a:latin typeface="Arial"/>
                          <a:cs typeface="Arial"/>
                        </a:rPr>
                        <a:t>Paxson,</a:t>
                      </a:r>
                      <a:r>
                        <a:rPr sz="1600" b="1" spc="500">
                          <a:solidFill>
                            <a:srgbClr val="0E243D"/>
                          </a:solidFill>
                          <a:latin typeface="Arial"/>
                          <a:cs typeface="Arial"/>
                        </a:rPr>
                        <a:t> </a:t>
                      </a:r>
                      <a:r>
                        <a:rPr sz="1600" b="1" spc="-5">
                          <a:solidFill>
                            <a:srgbClr val="0E243D"/>
                          </a:solidFill>
                          <a:latin typeface="Arial"/>
                          <a:cs typeface="Arial"/>
                        </a:rPr>
                        <a:t>"Outside</a:t>
                      </a:r>
                      <a:r>
                        <a:rPr sz="1600" b="1" spc="465">
                          <a:solidFill>
                            <a:srgbClr val="0E243D"/>
                          </a:solidFill>
                          <a:latin typeface="Arial"/>
                          <a:cs typeface="Arial"/>
                        </a:rPr>
                        <a:t> </a:t>
                      </a:r>
                      <a:r>
                        <a:rPr sz="1600" b="1">
                          <a:solidFill>
                            <a:srgbClr val="0E243D"/>
                          </a:solidFill>
                          <a:latin typeface="Arial"/>
                          <a:cs typeface="Arial"/>
                        </a:rPr>
                        <a:t>the</a:t>
                      </a:r>
                      <a:r>
                        <a:rPr sz="1600" b="1" spc="490">
                          <a:solidFill>
                            <a:srgbClr val="0E243D"/>
                          </a:solidFill>
                          <a:latin typeface="Arial"/>
                          <a:cs typeface="Arial"/>
                        </a:rPr>
                        <a:t> </a:t>
                      </a:r>
                      <a:r>
                        <a:rPr sz="1600" b="1">
                          <a:solidFill>
                            <a:srgbClr val="0E243D"/>
                          </a:solidFill>
                          <a:latin typeface="Arial"/>
                          <a:cs typeface="Arial"/>
                        </a:rPr>
                        <a:t>Closed</a:t>
                      </a:r>
                      <a:r>
                        <a:rPr sz="1600" b="1" spc="475">
                          <a:solidFill>
                            <a:srgbClr val="0E243D"/>
                          </a:solidFill>
                          <a:latin typeface="Arial"/>
                          <a:cs typeface="Arial"/>
                        </a:rPr>
                        <a:t> </a:t>
                      </a:r>
                      <a:r>
                        <a:rPr sz="1600" b="1" spc="-5">
                          <a:solidFill>
                            <a:srgbClr val="0E243D"/>
                          </a:solidFill>
                          <a:latin typeface="Arial"/>
                          <a:cs typeface="Arial"/>
                        </a:rPr>
                        <a:t>World:</a:t>
                      </a:r>
                      <a:r>
                        <a:rPr sz="1600" b="1" spc="515">
                          <a:solidFill>
                            <a:srgbClr val="0E243D"/>
                          </a:solidFill>
                          <a:latin typeface="Arial"/>
                          <a:cs typeface="Arial"/>
                        </a:rPr>
                        <a:t> </a:t>
                      </a:r>
                      <a:r>
                        <a:rPr sz="1600" b="1">
                          <a:solidFill>
                            <a:srgbClr val="0E243D"/>
                          </a:solidFill>
                          <a:latin typeface="Arial"/>
                          <a:cs typeface="Arial"/>
                        </a:rPr>
                        <a:t>On</a:t>
                      </a:r>
                      <a:r>
                        <a:rPr sz="1600" b="1" spc="490">
                          <a:solidFill>
                            <a:srgbClr val="0E243D"/>
                          </a:solidFill>
                          <a:latin typeface="Arial"/>
                          <a:cs typeface="Arial"/>
                        </a:rPr>
                        <a:t> </a:t>
                      </a:r>
                      <a:r>
                        <a:rPr sz="1600" b="1" spc="-5">
                          <a:solidFill>
                            <a:srgbClr val="0E243D"/>
                          </a:solidFill>
                          <a:latin typeface="Arial"/>
                          <a:cs typeface="Arial"/>
                        </a:rPr>
                        <a:t>Using</a:t>
                      </a:r>
                      <a:r>
                        <a:rPr sz="1600" b="1" spc="470">
                          <a:solidFill>
                            <a:srgbClr val="0E243D"/>
                          </a:solidFill>
                          <a:latin typeface="Arial"/>
                          <a:cs typeface="Arial"/>
                        </a:rPr>
                        <a:t> </a:t>
                      </a:r>
                      <a:r>
                        <a:rPr sz="1600" b="1">
                          <a:solidFill>
                            <a:srgbClr val="0E243D"/>
                          </a:solidFill>
                          <a:latin typeface="Arial"/>
                          <a:cs typeface="Arial"/>
                        </a:rPr>
                        <a:t>Machine</a:t>
                      </a:r>
                      <a:r>
                        <a:rPr sz="1600" b="1" spc="459">
                          <a:solidFill>
                            <a:srgbClr val="0E243D"/>
                          </a:solidFill>
                          <a:latin typeface="Arial"/>
                          <a:cs typeface="Arial"/>
                        </a:rPr>
                        <a:t> </a:t>
                      </a:r>
                      <a:r>
                        <a:rPr sz="1600" b="1">
                          <a:solidFill>
                            <a:srgbClr val="0E243D"/>
                          </a:solidFill>
                          <a:latin typeface="Arial"/>
                          <a:cs typeface="Arial"/>
                        </a:rPr>
                        <a:t>Learning</a:t>
                      </a:r>
                      <a:r>
                        <a:rPr sz="1600" b="1" spc="495">
                          <a:solidFill>
                            <a:srgbClr val="0E243D"/>
                          </a:solidFill>
                          <a:latin typeface="Arial"/>
                          <a:cs typeface="Arial"/>
                        </a:rPr>
                        <a:t> </a:t>
                      </a:r>
                      <a:r>
                        <a:rPr sz="1600" b="1">
                          <a:solidFill>
                            <a:srgbClr val="0E243D"/>
                          </a:solidFill>
                          <a:latin typeface="Arial"/>
                          <a:cs typeface="Arial"/>
                        </a:rPr>
                        <a:t>for</a:t>
                      </a:r>
                      <a:r>
                        <a:rPr sz="1600" b="1" spc="495">
                          <a:solidFill>
                            <a:srgbClr val="0E243D"/>
                          </a:solidFill>
                          <a:latin typeface="Arial"/>
                          <a:cs typeface="Arial"/>
                        </a:rPr>
                        <a:t> </a:t>
                      </a:r>
                      <a:r>
                        <a:rPr sz="1600" b="1">
                          <a:solidFill>
                            <a:srgbClr val="0E243D"/>
                          </a:solidFill>
                          <a:latin typeface="Arial"/>
                          <a:cs typeface="Arial"/>
                        </a:rPr>
                        <a:t>Network</a:t>
                      </a:r>
                      <a:r>
                        <a:rPr sz="1600" b="1" spc="459">
                          <a:solidFill>
                            <a:srgbClr val="0E243D"/>
                          </a:solidFill>
                          <a:latin typeface="Arial"/>
                          <a:cs typeface="Arial"/>
                        </a:rPr>
                        <a:t> </a:t>
                      </a:r>
                      <a:r>
                        <a:rPr sz="1600" b="1">
                          <a:solidFill>
                            <a:srgbClr val="0E243D"/>
                          </a:solidFill>
                          <a:latin typeface="Arial"/>
                          <a:cs typeface="Arial"/>
                        </a:rPr>
                        <a:t>Intrusion</a:t>
                      </a:r>
                      <a:endParaRPr sz="1600">
                        <a:latin typeface="Arial"/>
                        <a:cs typeface="Arial"/>
                      </a:endParaRPr>
                    </a:p>
                    <a:p>
                      <a:pPr marL="37465">
                        <a:lnSpc>
                          <a:spcPts val="1839"/>
                        </a:lnSpc>
                        <a:spcBef>
                          <a:spcPts val="960"/>
                        </a:spcBef>
                      </a:pPr>
                      <a:r>
                        <a:rPr sz="1600" b="1">
                          <a:solidFill>
                            <a:srgbClr val="0E243D"/>
                          </a:solidFill>
                          <a:latin typeface="Arial"/>
                          <a:cs typeface="Arial"/>
                        </a:rPr>
                        <a:t>Detection,"</a:t>
                      </a:r>
                      <a:r>
                        <a:rPr sz="1600" b="1" spc="-35">
                          <a:solidFill>
                            <a:srgbClr val="0E243D"/>
                          </a:solidFill>
                          <a:latin typeface="Arial"/>
                          <a:cs typeface="Arial"/>
                        </a:rPr>
                        <a:t> </a:t>
                      </a:r>
                      <a:r>
                        <a:rPr sz="1600" b="1" spc="5">
                          <a:solidFill>
                            <a:srgbClr val="0E243D"/>
                          </a:solidFill>
                          <a:latin typeface="Arial"/>
                          <a:cs typeface="Arial"/>
                        </a:rPr>
                        <a:t>in</a:t>
                      </a:r>
                      <a:r>
                        <a:rPr sz="1600" b="1" spc="-15">
                          <a:solidFill>
                            <a:srgbClr val="0E243D"/>
                          </a:solidFill>
                          <a:latin typeface="Arial"/>
                          <a:cs typeface="Arial"/>
                        </a:rPr>
                        <a:t> </a:t>
                      </a:r>
                      <a:r>
                        <a:rPr sz="1600" b="1" spc="5">
                          <a:solidFill>
                            <a:srgbClr val="0E243D"/>
                          </a:solidFill>
                          <a:latin typeface="Arial"/>
                          <a:cs typeface="Arial"/>
                        </a:rPr>
                        <a:t>IEEE,</a:t>
                      </a:r>
                      <a:r>
                        <a:rPr sz="1600" b="1" spc="-55">
                          <a:solidFill>
                            <a:srgbClr val="0E243D"/>
                          </a:solidFill>
                          <a:latin typeface="Arial"/>
                          <a:cs typeface="Arial"/>
                        </a:rPr>
                        <a:t> </a:t>
                      </a:r>
                      <a:r>
                        <a:rPr sz="1600" b="1">
                          <a:solidFill>
                            <a:srgbClr val="0E243D"/>
                          </a:solidFill>
                          <a:latin typeface="Arial"/>
                          <a:cs typeface="Arial"/>
                        </a:rPr>
                        <a:t>Oakland,</a:t>
                      </a:r>
                      <a:r>
                        <a:rPr sz="1600" b="1" spc="-5">
                          <a:solidFill>
                            <a:srgbClr val="0E243D"/>
                          </a:solidFill>
                          <a:latin typeface="Arial"/>
                          <a:cs typeface="Arial"/>
                        </a:rPr>
                        <a:t> </a:t>
                      </a:r>
                      <a:r>
                        <a:rPr sz="1600" b="1" spc="-30">
                          <a:solidFill>
                            <a:srgbClr val="0E243D"/>
                          </a:solidFill>
                          <a:latin typeface="Arial"/>
                          <a:cs typeface="Arial"/>
                        </a:rPr>
                        <a:t>CA,</a:t>
                      </a:r>
                      <a:r>
                        <a:rPr sz="1600" b="1" spc="60">
                          <a:solidFill>
                            <a:srgbClr val="0E243D"/>
                          </a:solidFill>
                          <a:latin typeface="Arial"/>
                          <a:cs typeface="Arial"/>
                        </a:rPr>
                        <a:t> </a:t>
                      </a:r>
                      <a:r>
                        <a:rPr sz="1600" b="1" spc="-20">
                          <a:solidFill>
                            <a:srgbClr val="0E243D"/>
                          </a:solidFill>
                          <a:latin typeface="Arial"/>
                          <a:cs typeface="Arial"/>
                        </a:rPr>
                        <a:t>USA,</a:t>
                      </a:r>
                      <a:r>
                        <a:rPr sz="1600" b="1" spc="65">
                          <a:solidFill>
                            <a:srgbClr val="0E243D"/>
                          </a:solidFill>
                          <a:latin typeface="Arial"/>
                          <a:cs typeface="Arial"/>
                        </a:rPr>
                        <a:t> </a:t>
                      </a:r>
                      <a:r>
                        <a:rPr sz="1600" b="1" spc="-5">
                          <a:solidFill>
                            <a:srgbClr val="0E243D"/>
                          </a:solidFill>
                          <a:latin typeface="Arial"/>
                          <a:cs typeface="Arial"/>
                        </a:rPr>
                        <a:t>2010.</a:t>
                      </a:r>
                      <a:endParaRPr sz="1600">
                        <a:latin typeface="Arial"/>
                        <a:cs typeface="Arial"/>
                      </a:endParaRPr>
                    </a:p>
                  </a:txBody>
                  <a:tcPr marL="0" marR="0" marT="0" marB="0">
                    <a:solidFill>
                      <a:srgbClr val="FEF6ED"/>
                    </a:solidFill>
                  </a:tcPr>
                </a:tc>
                <a:extLst>
                  <a:ext uri="{0D108BD9-81ED-4DB2-BD59-A6C34878D82A}">
                    <a16:rowId xmlns:a16="http://schemas.microsoft.com/office/drawing/2014/main" val="10000"/>
                  </a:ext>
                </a:extLst>
              </a:tr>
            </a:tbl>
          </a:graphicData>
        </a:graphic>
      </p:graphicFrame>
      <p:graphicFrame>
        <p:nvGraphicFramePr>
          <p:cNvPr id="6" name="object 6"/>
          <p:cNvGraphicFramePr>
            <a:graphicFrameLocks noGrp="1"/>
          </p:cNvGraphicFramePr>
          <p:nvPr/>
        </p:nvGraphicFramePr>
        <p:xfrm>
          <a:off x="387502" y="3547658"/>
          <a:ext cx="10753724" cy="593972"/>
        </p:xfrm>
        <a:graphic>
          <a:graphicData uri="http://schemas.openxmlformats.org/drawingml/2006/table">
            <a:tbl>
              <a:tblPr firstRow="1" bandRow="1">
                <a:tableStyleId>{2D5ABB26-0587-4C30-8999-92F81FD0307C}</a:tableStyleId>
              </a:tblPr>
              <a:tblGrid>
                <a:gridCol w="451484">
                  <a:extLst>
                    <a:ext uri="{9D8B030D-6E8A-4147-A177-3AD203B41FA5}">
                      <a16:colId xmlns:a16="http://schemas.microsoft.com/office/drawing/2014/main" val="20000"/>
                    </a:ext>
                  </a:extLst>
                </a:gridCol>
                <a:gridCol w="10302240">
                  <a:extLst>
                    <a:ext uri="{9D8B030D-6E8A-4147-A177-3AD203B41FA5}">
                      <a16:colId xmlns:a16="http://schemas.microsoft.com/office/drawing/2014/main" val="20001"/>
                    </a:ext>
                  </a:extLst>
                </a:gridCol>
              </a:tblGrid>
              <a:tr h="593972">
                <a:tc>
                  <a:txBody>
                    <a:bodyPr/>
                    <a:lstStyle/>
                    <a:p>
                      <a:pPr marL="127000">
                        <a:lnSpc>
                          <a:spcPts val="1775"/>
                        </a:lnSpc>
                      </a:pPr>
                      <a:r>
                        <a:rPr sz="1600" b="1" spc="-5">
                          <a:solidFill>
                            <a:srgbClr val="0E243D"/>
                          </a:solidFill>
                          <a:latin typeface="Arial"/>
                          <a:cs typeface="Arial"/>
                        </a:rPr>
                        <a:t>[3]</a:t>
                      </a:r>
                      <a:endParaRPr sz="1600">
                        <a:latin typeface="Arial"/>
                        <a:cs typeface="Arial"/>
                      </a:endParaRPr>
                    </a:p>
                  </a:txBody>
                  <a:tcPr marL="0" marR="0" marT="0" marB="0">
                    <a:solidFill>
                      <a:srgbClr val="FEF6ED"/>
                    </a:solidFill>
                  </a:tcPr>
                </a:tc>
                <a:tc>
                  <a:txBody>
                    <a:bodyPr/>
                    <a:lstStyle/>
                    <a:p>
                      <a:pPr marL="76200">
                        <a:lnSpc>
                          <a:spcPts val="1775"/>
                        </a:lnSpc>
                      </a:pPr>
                      <a:r>
                        <a:rPr sz="1600" b="1" spc="-30">
                          <a:solidFill>
                            <a:srgbClr val="0E243D"/>
                          </a:solidFill>
                          <a:latin typeface="Arial"/>
                          <a:cs typeface="Arial"/>
                        </a:rPr>
                        <a:t>A.</a:t>
                      </a:r>
                      <a:r>
                        <a:rPr sz="1600" b="1" spc="310">
                          <a:solidFill>
                            <a:srgbClr val="0E243D"/>
                          </a:solidFill>
                          <a:latin typeface="Arial"/>
                          <a:cs typeface="Arial"/>
                        </a:rPr>
                        <a:t> </a:t>
                      </a:r>
                      <a:r>
                        <a:rPr sz="1600" b="1">
                          <a:solidFill>
                            <a:srgbClr val="0E243D"/>
                          </a:solidFill>
                          <a:latin typeface="Arial"/>
                          <a:cs typeface="Arial"/>
                        </a:rPr>
                        <a:t>L.</a:t>
                      </a:r>
                      <a:r>
                        <a:rPr sz="1600" b="1" spc="315">
                          <a:solidFill>
                            <a:srgbClr val="0E243D"/>
                          </a:solidFill>
                          <a:latin typeface="Arial"/>
                          <a:cs typeface="Arial"/>
                        </a:rPr>
                        <a:t> </a:t>
                      </a:r>
                      <a:r>
                        <a:rPr sz="1600" b="1" spc="-105">
                          <a:solidFill>
                            <a:srgbClr val="0E243D"/>
                          </a:solidFill>
                          <a:latin typeface="Arial"/>
                          <a:cs typeface="Arial"/>
                        </a:rPr>
                        <a:t>P.</a:t>
                      </a:r>
                      <a:r>
                        <a:rPr sz="1600" b="1" spc="-40">
                          <a:solidFill>
                            <a:srgbClr val="0E243D"/>
                          </a:solidFill>
                          <a:latin typeface="Arial"/>
                          <a:cs typeface="Arial"/>
                        </a:rPr>
                        <a:t> W.</a:t>
                      </a:r>
                      <a:r>
                        <a:rPr sz="1600" b="1" spc="295">
                          <a:solidFill>
                            <a:srgbClr val="0E243D"/>
                          </a:solidFill>
                          <a:latin typeface="Arial"/>
                          <a:cs typeface="Arial"/>
                        </a:rPr>
                        <a:t> </a:t>
                      </a:r>
                      <a:r>
                        <a:rPr sz="1600" b="1" spc="15">
                          <a:solidFill>
                            <a:srgbClr val="0E243D"/>
                          </a:solidFill>
                          <a:latin typeface="Arial"/>
                          <a:cs typeface="Arial"/>
                        </a:rPr>
                        <a:t>M.</a:t>
                      </a:r>
                      <a:r>
                        <a:rPr sz="1600" b="1" spc="290">
                          <a:solidFill>
                            <a:srgbClr val="0E243D"/>
                          </a:solidFill>
                          <a:latin typeface="Arial"/>
                          <a:cs typeface="Arial"/>
                        </a:rPr>
                        <a:t> </a:t>
                      </a:r>
                      <a:r>
                        <a:rPr sz="1600" b="1">
                          <a:solidFill>
                            <a:srgbClr val="0E243D"/>
                          </a:solidFill>
                          <a:latin typeface="Arial"/>
                          <a:cs typeface="Arial"/>
                        </a:rPr>
                        <a:t>L.</a:t>
                      </a:r>
                      <a:r>
                        <a:rPr sz="1600" b="1" spc="270">
                          <a:solidFill>
                            <a:srgbClr val="0E243D"/>
                          </a:solidFill>
                          <a:latin typeface="Arial"/>
                          <a:cs typeface="Arial"/>
                        </a:rPr>
                        <a:t> </a:t>
                      </a:r>
                      <a:r>
                        <a:rPr sz="1600" b="1" spc="-40">
                          <a:solidFill>
                            <a:srgbClr val="0E243D"/>
                          </a:solidFill>
                          <a:latin typeface="Arial"/>
                          <a:cs typeface="Arial"/>
                        </a:rPr>
                        <a:t>W.</a:t>
                      </a:r>
                      <a:r>
                        <a:rPr sz="1600" b="1" spc="315">
                          <a:solidFill>
                            <a:srgbClr val="0E243D"/>
                          </a:solidFill>
                          <a:latin typeface="Arial"/>
                          <a:cs typeface="Arial"/>
                        </a:rPr>
                        <a:t> </a:t>
                      </a:r>
                      <a:r>
                        <a:rPr sz="1600" b="1" spc="-5">
                          <a:solidFill>
                            <a:srgbClr val="0E243D"/>
                          </a:solidFill>
                          <a:latin typeface="Arial"/>
                          <a:cs typeface="Arial"/>
                        </a:rPr>
                        <a:t>C.</a:t>
                      </a:r>
                      <a:r>
                        <a:rPr sz="1600" b="1" spc="290">
                          <a:solidFill>
                            <a:srgbClr val="0E243D"/>
                          </a:solidFill>
                          <a:latin typeface="Arial"/>
                          <a:cs typeface="Arial"/>
                        </a:rPr>
                        <a:t> </a:t>
                      </a:r>
                      <a:r>
                        <a:rPr sz="1600" b="1">
                          <a:solidFill>
                            <a:srgbClr val="0E243D"/>
                          </a:solidFill>
                          <a:latin typeface="Arial"/>
                          <a:cs typeface="Arial"/>
                        </a:rPr>
                        <a:t>Ian</a:t>
                      </a:r>
                      <a:r>
                        <a:rPr sz="1600" b="1" spc="265">
                          <a:solidFill>
                            <a:srgbClr val="0E243D"/>
                          </a:solidFill>
                          <a:latin typeface="Arial"/>
                          <a:cs typeface="Arial"/>
                        </a:rPr>
                        <a:t> </a:t>
                      </a:r>
                      <a:r>
                        <a:rPr sz="1600" b="1" spc="-20">
                          <a:solidFill>
                            <a:srgbClr val="0E243D"/>
                          </a:solidFill>
                          <a:latin typeface="Arial"/>
                          <a:cs typeface="Arial"/>
                        </a:rPr>
                        <a:t>F.Akyildiz,</a:t>
                      </a:r>
                      <a:r>
                        <a:rPr sz="1600" b="1" spc="315">
                          <a:solidFill>
                            <a:srgbClr val="0E243D"/>
                          </a:solidFill>
                          <a:latin typeface="Arial"/>
                          <a:cs typeface="Arial"/>
                        </a:rPr>
                        <a:t> </a:t>
                      </a:r>
                      <a:r>
                        <a:rPr sz="1600" b="1" spc="5">
                          <a:solidFill>
                            <a:srgbClr val="0E243D"/>
                          </a:solidFill>
                          <a:latin typeface="Arial"/>
                          <a:cs typeface="Arial"/>
                        </a:rPr>
                        <a:t>A</a:t>
                      </a:r>
                      <a:r>
                        <a:rPr sz="1600" b="1" spc="175">
                          <a:solidFill>
                            <a:srgbClr val="0E243D"/>
                          </a:solidFill>
                          <a:latin typeface="Arial"/>
                          <a:cs typeface="Arial"/>
                        </a:rPr>
                        <a:t> </a:t>
                      </a:r>
                      <a:r>
                        <a:rPr sz="1600" b="1">
                          <a:solidFill>
                            <a:srgbClr val="0E243D"/>
                          </a:solidFill>
                          <a:latin typeface="Arial"/>
                          <a:cs typeface="Arial"/>
                        </a:rPr>
                        <a:t>roadmap</a:t>
                      </a:r>
                      <a:r>
                        <a:rPr sz="1600" b="1" spc="290">
                          <a:solidFill>
                            <a:srgbClr val="0E243D"/>
                          </a:solidFill>
                          <a:latin typeface="Arial"/>
                          <a:cs typeface="Arial"/>
                        </a:rPr>
                        <a:t> </a:t>
                      </a:r>
                      <a:r>
                        <a:rPr sz="1600" b="1">
                          <a:solidFill>
                            <a:srgbClr val="0E243D"/>
                          </a:solidFill>
                          <a:latin typeface="Arial"/>
                          <a:cs typeface="Arial"/>
                        </a:rPr>
                        <a:t>for</a:t>
                      </a:r>
                      <a:r>
                        <a:rPr sz="1600" b="1" spc="310">
                          <a:solidFill>
                            <a:srgbClr val="0E243D"/>
                          </a:solidFill>
                          <a:latin typeface="Arial"/>
                          <a:cs typeface="Arial"/>
                        </a:rPr>
                        <a:t> </a:t>
                      </a:r>
                      <a:r>
                        <a:rPr sz="1600" b="1" spc="-5">
                          <a:solidFill>
                            <a:srgbClr val="0E243D"/>
                          </a:solidFill>
                          <a:latin typeface="Arial"/>
                          <a:cs typeface="Arial"/>
                        </a:rPr>
                        <a:t>traffic</a:t>
                      </a:r>
                      <a:r>
                        <a:rPr sz="1600" b="1" spc="305">
                          <a:solidFill>
                            <a:srgbClr val="0E243D"/>
                          </a:solidFill>
                          <a:latin typeface="Arial"/>
                          <a:cs typeface="Arial"/>
                        </a:rPr>
                        <a:t> </a:t>
                      </a:r>
                      <a:r>
                        <a:rPr sz="1600" b="1" spc="-5">
                          <a:solidFill>
                            <a:srgbClr val="0E243D"/>
                          </a:solidFill>
                          <a:latin typeface="Arial"/>
                          <a:cs typeface="Arial"/>
                        </a:rPr>
                        <a:t>engineering</a:t>
                      </a:r>
                      <a:r>
                        <a:rPr sz="1600" b="1" spc="295">
                          <a:solidFill>
                            <a:srgbClr val="0E243D"/>
                          </a:solidFill>
                          <a:latin typeface="Arial"/>
                          <a:cs typeface="Arial"/>
                        </a:rPr>
                        <a:t> </a:t>
                      </a:r>
                      <a:r>
                        <a:rPr sz="1600" b="1" spc="5">
                          <a:solidFill>
                            <a:srgbClr val="0E243D"/>
                          </a:solidFill>
                          <a:latin typeface="Arial"/>
                          <a:cs typeface="Arial"/>
                        </a:rPr>
                        <a:t>in</a:t>
                      </a:r>
                      <a:r>
                        <a:rPr sz="1600" b="1" spc="285">
                          <a:solidFill>
                            <a:srgbClr val="0E243D"/>
                          </a:solidFill>
                          <a:latin typeface="Arial"/>
                          <a:cs typeface="Arial"/>
                        </a:rPr>
                        <a:t> </a:t>
                      </a:r>
                      <a:r>
                        <a:rPr sz="1600" b="1" spc="-5">
                          <a:solidFill>
                            <a:srgbClr val="0E243D"/>
                          </a:solidFill>
                          <a:latin typeface="Arial"/>
                          <a:cs typeface="Arial"/>
                        </a:rPr>
                        <a:t>SDN-OpenFlow</a:t>
                      </a:r>
                      <a:r>
                        <a:rPr sz="1600" b="1" spc="305">
                          <a:solidFill>
                            <a:srgbClr val="0E243D"/>
                          </a:solidFill>
                          <a:latin typeface="Arial"/>
                          <a:cs typeface="Arial"/>
                        </a:rPr>
                        <a:t> </a:t>
                      </a:r>
                      <a:r>
                        <a:rPr sz="1600" b="1" spc="-5">
                          <a:solidFill>
                            <a:srgbClr val="0E243D"/>
                          </a:solidFill>
                          <a:latin typeface="Arial"/>
                          <a:cs typeface="Arial"/>
                        </a:rPr>
                        <a:t>networks,</a:t>
                      </a:r>
                      <a:endParaRPr sz="1600">
                        <a:latin typeface="Arial"/>
                        <a:cs typeface="Arial"/>
                      </a:endParaRPr>
                    </a:p>
                    <a:p>
                      <a:pPr marL="76200">
                        <a:lnSpc>
                          <a:spcPts val="1839"/>
                        </a:lnSpc>
                        <a:spcBef>
                          <a:spcPts val="960"/>
                        </a:spcBef>
                      </a:pPr>
                      <a:r>
                        <a:rPr sz="1600" b="1" spc="-15">
                          <a:solidFill>
                            <a:srgbClr val="0E243D"/>
                          </a:solidFill>
                          <a:latin typeface="Arial"/>
                          <a:cs typeface="Arial"/>
                        </a:rPr>
                        <a:t>Atlanta,</a:t>
                      </a:r>
                      <a:r>
                        <a:rPr sz="1600" b="1" spc="80">
                          <a:solidFill>
                            <a:srgbClr val="0E243D"/>
                          </a:solidFill>
                          <a:latin typeface="Arial"/>
                          <a:cs typeface="Arial"/>
                        </a:rPr>
                        <a:t> </a:t>
                      </a:r>
                      <a:r>
                        <a:rPr sz="1600" b="1" spc="5">
                          <a:solidFill>
                            <a:srgbClr val="0E243D"/>
                          </a:solidFill>
                          <a:latin typeface="Arial"/>
                          <a:cs typeface="Arial"/>
                        </a:rPr>
                        <a:t>GA</a:t>
                      </a:r>
                      <a:r>
                        <a:rPr sz="1600" b="1" spc="-80">
                          <a:solidFill>
                            <a:srgbClr val="0E243D"/>
                          </a:solidFill>
                          <a:latin typeface="Arial"/>
                          <a:cs typeface="Arial"/>
                        </a:rPr>
                        <a:t> </a:t>
                      </a:r>
                      <a:r>
                        <a:rPr sz="1600" b="1" spc="-5">
                          <a:solidFill>
                            <a:srgbClr val="0E243D"/>
                          </a:solidFill>
                          <a:latin typeface="Arial"/>
                          <a:cs typeface="Arial"/>
                        </a:rPr>
                        <a:t>30332,</a:t>
                      </a:r>
                      <a:r>
                        <a:rPr sz="1600" b="1" spc="-15">
                          <a:solidFill>
                            <a:srgbClr val="0E243D"/>
                          </a:solidFill>
                          <a:latin typeface="Arial"/>
                          <a:cs typeface="Arial"/>
                        </a:rPr>
                        <a:t> </a:t>
                      </a:r>
                      <a:r>
                        <a:rPr sz="1600" b="1" spc="-20">
                          <a:solidFill>
                            <a:srgbClr val="0E243D"/>
                          </a:solidFill>
                          <a:latin typeface="Arial"/>
                          <a:cs typeface="Arial"/>
                        </a:rPr>
                        <a:t>USA,</a:t>
                      </a:r>
                      <a:r>
                        <a:rPr sz="1600" b="1" spc="65">
                          <a:solidFill>
                            <a:srgbClr val="0E243D"/>
                          </a:solidFill>
                          <a:latin typeface="Arial"/>
                          <a:cs typeface="Arial"/>
                        </a:rPr>
                        <a:t> </a:t>
                      </a:r>
                      <a:r>
                        <a:rPr sz="1600" b="1" spc="-5">
                          <a:solidFill>
                            <a:srgbClr val="0E243D"/>
                          </a:solidFill>
                          <a:latin typeface="Arial"/>
                          <a:cs typeface="Arial"/>
                        </a:rPr>
                        <a:t>2014.</a:t>
                      </a:r>
                      <a:endParaRPr sz="1600">
                        <a:latin typeface="Arial"/>
                        <a:cs typeface="Arial"/>
                      </a:endParaRPr>
                    </a:p>
                  </a:txBody>
                  <a:tcPr marL="0" marR="0" marT="0" marB="0">
                    <a:solidFill>
                      <a:srgbClr val="FEF6ED"/>
                    </a:solidFill>
                  </a:tcPr>
                </a:tc>
                <a:extLst>
                  <a:ext uri="{0D108BD9-81ED-4DB2-BD59-A6C34878D82A}">
                    <a16:rowId xmlns:a16="http://schemas.microsoft.com/office/drawing/2014/main" val="10000"/>
                  </a:ext>
                </a:extLst>
              </a:tr>
            </a:tbl>
          </a:graphicData>
        </a:graphic>
      </p:graphicFrame>
      <p:graphicFrame>
        <p:nvGraphicFramePr>
          <p:cNvPr id="7" name="object 7"/>
          <p:cNvGraphicFramePr>
            <a:graphicFrameLocks noGrp="1"/>
          </p:cNvGraphicFramePr>
          <p:nvPr/>
        </p:nvGraphicFramePr>
        <p:xfrm>
          <a:off x="387502" y="4435896"/>
          <a:ext cx="10754995" cy="593972"/>
        </p:xfrm>
        <a:graphic>
          <a:graphicData uri="http://schemas.openxmlformats.org/drawingml/2006/table">
            <a:tbl>
              <a:tblPr firstRow="1" bandRow="1">
                <a:tableStyleId>{2D5ABB26-0587-4C30-8999-92F81FD0307C}</a:tableStyleId>
              </a:tblPr>
              <a:tblGrid>
                <a:gridCol w="407670">
                  <a:extLst>
                    <a:ext uri="{9D8B030D-6E8A-4147-A177-3AD203B41FA5}">
                      <a16:colId xmlns:a16="http://schemas.microsoft.com/office/drawing/2014/main" val="20000"/>
                    </a:ext>
                  </a:extLst>
                </a:gridCol>
                <a:gridCol w="10347325">
                  <a:extLst>
                    <a:ext uri="{9D8B030D-6E8A-4147-A177-3AD203B41FA5}">
                      <a16:colId xmlns:a16="http://schemas.microsoft.com/office/drawing/2014/main" val="20001"/>
                    </a:ext>
                  </a:extLst>
                </a:gridCol>
              </a:tblGrid>
              <a:tr h="593972">
                <a:tc>
                  <a:txBody>
                    <a:bodyPr/>
                    <a:lstStyle/>
                    <a:p>
                      <a:pPr marL="127000">
                        <a:lnSpc>
                          <a:spcPts val="1775"/>
                        </a:lnSpc>
                      </a:pPr>
                      <a:r>
                        <a:rPr sz="1600" b="1" spc="-5">
                          <a:solidFill>
                            <a:srgbClr val="0E243D"/>
                          </a:solidFill>
                          <a:latin typeface="Arial"/>
                          <a:cs typeface="Arial"/>
                        </a:rPr>
                        <a:t>[4]</a:t>
                      </a:r>
                      <a:endParaRPr sz="1600">
                        <a:latin typeface="Arial"/>
                        <a:cs typeface="Arial"/>
                      </a:endParaRPr>
                    </a:p>
                  </a:txBody>
                  <a:tcPr marL="0" marR="0" marT="0" marB="0">
                    <a:solidFill>
                      <a:srgbClr val="FEF6ED"/>
                    </a:solidFill>
                  </a:tcPr>
                </a:tc>
                <a:tc>
                  <a:txBody>
                    <a:bodyPr/>
                    <a:lstStyle/>
                    <a:p>
                      <a:pPr marL="32384">
                        <a:lnSpc>
                          <a:spcPts val="1775"/>
                        </a:lnSpc>
                      </a:pPr>
                      <a:r>
                        <a:rPr sz="1600" b="1" spc="-5">
                          <a:solidFill>
                            <a:srgbClr val="0E243D"/>
                          </a:solidFill>
                          <a:latin typeface="Arial"/>
                          <a:cs typeface="Arial"/>
                        </a:rPr>
                        <a:t>J.</a:t>
                      </a:r>
                      <a:r>
                        <a:rPr sz="1600" b="1" spc="415">
                          <a:solidFill>
                            <a:srgbClr val="0E243D"/>
                          </a:solidFill>
                          <a:latin typeface="Arial"/>
                          <a:cs typeface="Arial"/>
                        </a:rPr>
                        <a:t> </a:t>
                      </a:r>
                      <a:r>
                        <a:rPr sz="1600" b="1" spc="-30">
                          <a:solidFill>
                            <a:srgbClr val="0E243D"/>
                          </a:solidFill>
                          <a:latin typeface="Arial"/>
                          <a:cs typeface="Arial"/>
                        </a:rPr>
                        <a:t>D.-V.</a:t>
                      </a:r>
                      <a:r>
                        <a:rPr sz="1600" b="1" spc="5">
                          <a:solidFill>
                            <a:srgbClr val="0E243D"/>
                          </a:solidFill>
                          <a:latin typeface="Arial"/>
                          <a:cs typeface="Arial"/>
                        </a:rPr>
                        <a:t> </a:t>
                      </a:r>
                      <a:r>
                        <a:rPr sz="1600" b="1">
                          <a:solidFill>
                            <a:srgbClr val="0E243D"/>
                          </a:solidFill>
                          <a:latin typeface="Arial"/>
                          <a:cs typeface="Arial"/>
                        </a:rPr>
                        <a:t>G.</a:t>
                      </a:r>
                      <a:r>
                        <a:rPr sz="1600" b="1" spc="385">
                          <a:solidFill>
                            <a:srgbClr val="0E243D"/>
                          </a:solidFill>
                          <a:latin typeface="Arial"/>
                          <a:cs typeface="Arial"/>
                        </a:rPr>
                        <a:t> </a:t>
                      </a:r>
                      <a:r>
                        <a:rPr sz="1600" b="1" spc="-35">
                          <a:solidFill>
                            <a:srgbClr val="0E243D"/>
                          </a:solidFill>
                          <a:latin typeface="Arial"/>
                          <a:cs typeface="Arial"/>
                        </a:rPr>
                        <a:t>M.-F.</a:t>
                      </a:r>
                      <a:r>
                        <a:rPr sz="1600" b="1" spc="420">
                          <a:solidFill>
                            <a:srgbClr val="0E243D"/>
                          </a:solidFill>
                          <a:latin typeface="Arial"/>
                          <a:cs typeface="Arial"/>
                        </a:rPr>
                        <a:t> </a:t>
                      </a:r>
                      <a:r>
                        <a:rPr sz="1600" b="1">
                          <a:solidFill>
                            <a:srgbClr val="0E243D"/>
                          </a:solidFill>
                          <a:latin typeface="Arial"/>
                          <a:cs typeface="Arial"/>
                        </a:rPr>
                        <a:t>,.</a:t>
                      </a:r>
                      <a:r>
                        <a:rPr sz="1600" b="1" spc="385">
                          <a:solidFill>
                            <a:srgbClr val="0E243D"/>
                          </a:solidFill>
                          <a:latin typeface="Arial"/>
                          <a:cs typeface="Arial"/>
                        </a:rPr>
                        <a:t> </a:t>
                      </a:r>
                      <a:r>
                        <a:rPr sz="1600" b="1" spc="5">
                          <a:solidFill>
                            <a:srgbClr val="0E243D"/>
                          </a:solidFill>
                          <a:latin typeface="Arial"/>
                          <a:cs typeface="Arial"/>
                        </a:rPr>
                        <a:t>E.</a:t>
                      </a:r>
                      <a:r>
                        <a:rPr sz="1600" b="1" spc="390">
                          <a:solidFill>
                            <a:srgbClr val="0E243D"/>
                          </a:solidFill>
                          <a:latin typeface="Arial"/>
                          <a:cs typeface="Arial"/>
                        </a:rPr>
                        <a:t> </a:t>
                      </a:r>
                      <a:r>
                        <a:rPr sz="1600" b="1" spc="-70">
                          <a:solidFill>
                            <a:srgbClr val="0E243D"/>
                          </a:solidFill>
                          <a:latin typeface="Arial"/>
                          <a:cs typeface="Arial"/>
                        </a:rPr>
                        <a:t>V.</a:t>
                      </a:r>
                      <a:r>
                        <a:rPr sz="1600" b="1" spc="415">
                          <a:solidFill>
                            <a:srgbClr val="0E243D"/>
                          </a:solidFill>
                          <a:latin typeface="Arial"/>
                          <a:cs typeface="Arial"/>
                        </a:rPr>
                        <a:t> </a:t>
                      </a:r>
                      <a:r>
                        <a:rPr sz="1600" b="1" spc="-105">
                          <a:solidFill>
                            <a:srgbClr val="0E243D"/>
                          </a:solidFill>
                          <a:latin typeface="Arial"/>
                          <a:cs typeface="Arial"/>
                        </a:rPr>
                        <a:t>P.</a:t>
                      </a:r>
                      <a:r>
                        <a:rPr sz="1600" b="1" spc="415">
                          <a:solidFill>
                            <a:srgbClr val="0E243D"/>
                          </a:solidFill>
                          <a:latin typeface="Arial"/>
                          <a:cs typeface="Arial"/>
                        </a:rPr>
                        <a:t> </a:t>
                      </a:r>
                      <a:r>
                        <a:rPr sz="1600" b="1" spc="-10">
                          <a:solidFill>
                            <a:srgbClr val="0E243D"/>
                          </a:solidFill>
                          <a:latin typeface="Arial"/>
                          <a:cs typeface="Arial"/>
                        </a:rPr>
                        <a:t>García-Teodoro,</a:t>
                      </a:r>
                      <a:r>
                        <a:rPr sz="1600" b="1" spc="450">
                          <a:solidFill>
                            <a:srgbClr val="0E243D"/>
                          </a:solidFill>
                          <a:latin typeface="Arial"/>
                          <a:cs typeface="Arial"/>
                        </a:rPr>
                        <a:t> </a:t>
                      </a:r>
                      <a:r>
                        <a:rPr sz="1600" b="1" spc="-10">
                          <a:solidFill>
                            <a:srgbClr val="0E243D"/>
                          </a:solidFill>
                          <a:latin typeface="Arial"/>
                          <a:cs typeface="Arial"/>
                        </a:rPr>
                        <a:t>Anomaly-based</a:t>
                      </a:r>
                      <a:r>
                        <a:rPr sz="1600" b="1" spc="405">
                          <a:solidFill>
                            <a:srgbClr val="0E243D"/>
                          </a:solidFill>
                          <a:latin typeface="Arial"/>
                          <a:cs typeface="Arial"/>
                        </a:rPr>
                        <a:t> </a:t>
                      </a:r>
                      <a:r>
                        <a:rPr sz="1600" b="1">
                          <a:solidFill>
                            <a:srgbClr val="0E243D"/>
                          </a:solidFill>
                          <a:latin typeface="Arial"/>
                          <a:cs typeface="Arial"/>
                        </a:rPr>
                        <a:t>network</a:t>
                      </a:r>
                      <a:r>
                        <a:rPr sz="1600" b="1" spc="400">
                          <a:solidFill>
                            <a:srgbClr val="0E243D"/>
                          </a:solidFill>
                          <a:latin typeface="Arial"/>
                          <a:cs typeface="Arial"/>
                        </a:rPr>
                        <a:t> </a:t>
                      </a:r>
                      <a:r>
                        <a:rPr sz="1600" b="1" spc="-5">
                          <a:solidFill>
                            <a:srgbClr val="0E243D"/>
                          </a:solidFill>
                          <a:latin typeface="Arial"/>
                          <a:cs typeface="Arial"/>
                        </a:rPr>
                        <a:t>intrusion</a:t>
                      </a:r>
                      <a:r>
                        <a:rPr sz="1600" b="1" spc="409">
                          <a:solidFill>
                            <a:srgbClr val="0E243D"/>
                          </a:solidFill>
                          <a:latin typeface="Arial"/>
                          <a:cs typeface="Arial"/>
                        </a:rPr>
                        <a:t> </a:t>
                      </a:r>
                      <a:r>
                        <a:rPr sz="1600" b="1" spc="-5">
                          <a:solidFill>
                            <a:srgbClr val="0E243D"/>
                          </a:solidFill>
                          <a:latin typeface="Arial"/>
                          <a:cs typeface="Arial"/>
                        </a:rPr>
                        <a:t>detection:</a:t>
                      </a:r>
                      <a:r>
                        <a:rPr sz="1600" b="1" spc="420">
                          <a:solidFill>
                            <a:srgbClr val="0E243D"/>
                          </a:solidFill>
                          <a:latin typeface="Arial"/>
                          <a:cs typeface="Arial"/>
                        </a:rPr>
                        <a:t> </a:t>
                      </a:r>
                      <a:r>
                        <a:rPr sz="1600" b="1" spc="-15">
                          <a:solidFill>
                            <a:srgbClr val="0E243D"/>
                          </a:solidFill>
                          <a:latin typeface="Arial"/>
                          <a:cs typeface="Arial"/>
                        </a:rPr>
                        <a:t>Techniques,</a:t>
                      </a:r>
                      <a:endParaRPr sz="1600">
                        <a:latin typeface="Arial"/>
                        <a:cs typeface="Arial"/>
                      </a:endParaRPr>
                    </a:p>
                    <a:p>
                      <a:pPr marL="32384">
                        <a:lnSpc>
                          <a:spcPts val="1839"/>
                        </a:lnSpc>
                        <a:spcBef>
                          <a:spcPts val="960"/>
                        </a:spcBef>
                      </a:pPr>
                      <a:r>
                        <a:rPr sz="1600" b="1" spc="-15">
                          <a:solidFill>
                            <a:srgbClr val="0E243D"/>
                          </a:solidFill>
                          <a:latin typeface="Arial"/>
                          <a:cs typeface="Arial"/>
                        </a:rPr>
                        <a:t>systems</a:t>
                      </a:r>
                      <a:r>
                        <a:rPr sz="1600" b="1" spc="55">
                          <a:solidFill>
                            <a:srgbClr val="0E243D"/>
                          </a:solidFill>
                          <a:latin typeface="Arial"/>
                          <a:cs typeface="Arial"/>
                        </a:rPr>
                        <a:t> </a:t>
                      </a:r>
                      <a:r>
                        <a:rPr sz="1600" b="1">
                          <a:solidFill>
                            <a:srgbClr val="0E243D"/>
                          </a:solidFill>
                          <a:latin typeface="Arial"/>
                          <a:cs typeface="Arial"/>
                        </a:rPr>
                        <a:t>and</a:t>
                      </a:r>
                      <a:r>
                        <a:rPr sz="1600" b="1" spc="-15">
                          <a:solidFill>
                            <a:srgbClr val="0E243D"/>
                          </a:solidFill>
                          <a:latin typeface="Arial"/>
                          <a:cs typeface="Arial"/>
                        </a:rPr>
                        <a:t> </a:t>
                      </a:r>
                      <a:r>
                        <a:rPr sz="1600" b="1">
                          <a:solidFill>
                            <a:srgbClr val="0E243D"/>
                          </a:solidFill>
                          <a:latin typeface="Arial"/>
                          <a:cs typeface="Arial"/>
                        </a:rPr>
                        <a:t>challenges,</a:t>
                      </a:r>
                      <a:r>
                        <a:rPr sz="1600" b="1" spc="-20">
                          <a:solidFill>
                            <a:srgbClr val="0E243D"/>
                          </a:solidFill>
                          <a:latin typeface="Arial"/>
                          <a:cs typeface="Arial"/>
                        </a:rPr>
                        <a:t> </a:t>
                      </a:r>
                      <a:r>
                        <a:rPr sz="1600" b="1" spc="5">
                          <a:solidFill>
                            <a:srgbClr val="0E243D"/>
                          </a:solidFill>
                          <a:latin typeface="Arial"/>
                          <a:cs typeface="Arial"/>
                        </a:rPr>
                        <a:t>Madrid,</a:t>
                      </a:r>
                      <a:r>
                        <a:rPr sz="1600" b="1" spc="-45">
                          <a:solidFill>
                            <a:srgbClr val="0E243D"/>
                          </a:solidFill>
                          <a:latin typeface="Arial"/>
                          <a:cs typeface="Arial"/>
                        </a:rPr>
                        <a:t> </a:t>
                      </a:r>
                      <a:r>
                        <a:rPr sz="1600" b="1">
                          <a:solidFill>
                            <a:srgbClr val="0E243D"/>
                          </a:solidFill>
                          <a:latin typeface="Arial"/>
                          <a:cs typeface="Arial"/>
                        </a:rPr>
                        <a:t>Spain,</a:t>
                      </a:r>
                      <a:r>
                        <a:rPr sz="1600" b="1" spc="-25">
                          <a:solidFill>
                            <a:srgbClr val="0E243D"/>
                          </a:solidFill>
                          <a:latin typeface="Arial"/>
                          <a:cs typeface="Arial"/>
                        </a:rPr>
                        <a:t> </a:t>
                      </a:r>
                      <a:r>
                        <a:rPr sz="1600" b="1" spc="-5">
                          <a:solidFill>
                            <a:srgbClr val="0E243D"/>
                          </a:solidFill>
                          <a:latin typeface="Arial"/>
                          <a:cs typeface="Arial"/>
                        </a:rPr>
                        <a:t>2008.</a:t>
                      </a:r>
                      <a:endParaRPr sz="1600">
                        <a:latin typeface="Arial"/>
                        <a:cs typeface="Arial"/>
                      </a:endParaRPr>
                    </a:p>
                  </a:txBody>
                  <a:tcPr marL="0" marR="0" marT="0" marB="0">
                    <a:solidFill>
                      <a:srgbClr val="FEF6ED"/>
                    </a:solidFill>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D3A6">
              <a:alpha val="19999"/>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txBox="1">
            <a:spLocks noGrp="1"/>
          </p:cNvSpPr>
          <p:nvPr>
            <p:ph type="title"/>
          </p:nvPr>
        </p:nvSpPr>
        <p:spPr>
          <a:xfrm>
            <a:off x="666699" y="854786"/>
            <a:ext cx="2849880" cy="695325"/>
          </a:xfrm>
          <a:prstGeom prst="rect">
            <a:avLst/>
          </a:prstGeom>
        </p:spPr>
        <p:txBody>
          <a:bodyPr vert="horz" wrap="square" lIns="0" tIns="12065" rIns="0" bIns="0" rtlCol="0">
            <a:spAutoFit/>
          </a:bodyPr>
          <a:lstStyle/>
          <a:p>
            <a:pPr marL="12700">
              <a:lnSpc>
                <a:spcPct val="100000"/>
              </a:lnSpc>
              <a:spcBef>
                <a:spcPts val="95"/>
              </a:spcBef>
            </a:pPr>
            <a:r>
              <a:rPr b="1" spc="-5">
                <a:solidFill>
                  <a:srgbClr val="0E243D"/>
                </a:solidFill>
                <a:latin typeface="Arial"/>
                <a:cs typeface="Arial"/>
              </a:rPr>
              <a:t>Objecti</a:t>
            </a:r>
            <a:r>
              <a:rPr b="1">
                <a:solidFill>
                  <a:srgbClr val="0E243D"/>
                </a:solidFill>
                <a:latin typeface="Arial"/>
                <a:cs typeface="Arial"/>
              </a:rPr>
              <a:t>v</a:t>
            </a:r>
            <a:r>
              <a:rPr b="1" spc="-5">
                <a:solidFill>
                  <a:srgbClr val="0E243D"/>
                </a:solidFill>
                <a:latin typeface="Arial"/>
                <a:cs typeface="Arial"/>
              </a:rPr>
              <a:t>es</a:t>
            </a:r>
          </a:p>
        </p:txBody>
      </p:sp>
      <p:grpSp>
        <p:nvGrpSpPr>
          <p:cNvPr id="4" name="object 4"/>
          <p:cNvGrpSpPr/>
          <p:nvPr/>
        </p:nvGrpSpPr>
        <p:grpSpPr>
          <a:xfrm>
            <a:off x="591312" y="2855976"/>
            <a:ext cx="2533015" cy="1691639"/>
            <a:chOff x="591312" y="2855976"/>
            <a:chExt cx="2533015" cy="1691639"/>
          </a:xfrm>
        </p:grpSpPr>
        <p:pic>
          <p:nvPicPr>
            <p:cNvPr id="5" name="object 5"/>
            <p:cNvPicPr/>
            <p:nvPr/>
          </p:nvPicPr>
          <p:blipFill>
            <a:blip r:embed="rId2"/>
            <a:stretch>
              <a:fillRect/>
            </a:stretch>
          </p:blipFill>
          <p:spPr>
            <a:xfrm>
              <a:off x="591312" y="2855976"/>
              <a:ext cx="2276856" cy="1447800"/>
            </a:xfrm>
            <a:prstGeom prst="rect">
              <a:avLst/>
            </a:prstGeom>
          </p:spPr>
        </p:pic>
        <p:sp>
          <p:nvSpPr>
            <p:cNvPr id="6" name="object 6"/>
            <p:cNvSpPr/>
            <p:nvPr/>
          </p:nvSpPr>
          <p:spPr>
            <a:xfrm>
              <a:off x="844296" y="3096768"/>
              <a:ext cx="2277110" cy="1447800"/>
            </a:xfrm>
            <a:custGeom>
              <a:avLst/>
              <a:gdLst/>
              <a:ahLst/>
              <a:cxnLst/>
              <a:rect l="l" t="t" r="r" b="b"/>
              <a:pathLst>
                <a:path w="2277110" h="1447800">
                  <a:moveTo>
                    <a:pt x="2132076" y="0"/>
                  </a:moveTo>
                  <a:lnTo>
                    <a:pt x="144779" y="0"/>
                  </a:lnTo>
                  <a:lnTo>
                    <a:pt x="99018" y="7376"/>
                  </a:lnTo>
                  <a:lnTo>
                    <a:pt x="59275" y="27919"/>
                  </a:lnTo>
                  <a:lnTo>
                    <a:pt x="27934" y="59253"/>
                  </a:lnTo>
                  <a:lnTo>
                    <a:pt x="7381" y="98999"/>
                  </a:lnTo>
                  <a:lnTo>
                    <a:pt x="0" y="144780"/>
                  </a:lnTo>
                  <a:lnTo>
                    <a:pt x="0" y="1303020"/>
                  </a:lnTo>
                  <a:lnTo>
                    <a:pt x="7381" y="1348800"/>
                  </a:lnTo>
                  <a:lnTo>
                    <a:pt x="27934" y="1388546"/>
                  </a:lnTo>
                  <a:lnTo>
                    <a:pt x="59275" y="1419880"/>
                  </a:lnTo>
                  <a:lnTo>
                    <a:pt x="99018" y="1440423"/>
                  </a:lnTo>
                  <a:lnTo>
                    <a:pt x="144779" y="1447800"/>
                  </a:lnTo>
                  <a:lnTo>
                    <a:pt x="2132076" y="1447800"/>
                  </a:lnTo>
                  <a:lnTo>
                    <a:pt x="2177856" y="1440423"/>
                  </a:lnTo>
                  <a:lnTo>
                    <a:pt x="2217602" y="1419880"/>
                  </a:lnTo>
                  <a:lnTo>
                    <a:pt x="2248936" y="1388546"/>
                  </a:lnTo>
                  <a:lnTo>
                    <a:pt x="2269479" y="1348800"/>
                  </a:lnTo>
                  <a:lnTo>
                    <a:pt x="2276855" y="1303020"/>
                  </a:lnTo>
                  <a:lnTo>
                    <a:pt x="2276855" y="144780"/>
                  </a:lnTo>
                  <a:lnTo>
                    <a:pt x="2269479" y="98999"/>
                  </a:lnTo>
                  <a:lnTo>
                    <a:pt x="2248936" y="59253"/>
                  </a:lnTo>
                  <a:lnTo>
                    <a:pt x="2217602" y="27919"/>
                  </a:lnTo>
                  <a:lnTo>
                    <a:pt x="2177856" y="7376"/>
                  </a:lnTo>
                  <a:lnTo>
                    <a:pt x="2132076" y="0"/>
                  </a:lnTo>
                  <a:close/>
                </a:path>
              </a:pathLst>
            </a:custGeom>
            <a:solidFill>
              <a:srgbClr val="FFFFFF">
                <a:alpha val="90194"/>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7"/>
            <p:cNvSpPr/>
            <p:nvPr/>
          </p:nvSpPr>
          <p:spPr>
            <a:xfrm>
              <a:off x="844296" y="3096768"/>
              <a:ext cx="2277110" cy="1447800"/>
            </a:xfrm>
            <a:custGeom>
              <a:avLst/>
              <a:gdLst/>
              <a:ahLst/>
              <a:cxnLst/>
              <a:rect l="l" t="t" r="r" b="b"/>
              <a:pathLst>
                <a:path w="2277110" h="1447800">
                  <a:moveTo>
                    <a:pt x="0" y="144780"/>
                  </a:moveTo>
                  <a:lnTo>
                    <a:pt x="7381" y="98999"/>
                  </a:lnTo>
                  <a:lnTo>
                    <a:pt x="27934" y="59253"/>
                  </a:lnTo>
                  <a:lnTo>
                    <a:pt x="59275" y="27919"/>
                  </a:lnTo>
                  <a:lnTo>
                    <a:pt x="99018" y="7376"/>
                  </a:lnTo>
                  <a:lnTo>
                    <a:pt x="144779" y="0"/>
                  </a:lnTo>
                  <a:lnTo>
                    <a:pt x="2132076" y="0"/>
                  </a:lnTo>
                  <a:lnTo>
                    <a:pt x="2177856" y="7376"/>
                  </a:lnTo>
                  <a:lnTo>
                    <a:pt x="2217602" y="27919"/>
                  </a:lnTo>
                  <a:lnTo>
                    <a:pt x="2248936" y="59253"/>
                  </a:lnTo>
                  <a:lnTo>
                    <a:pt x="2269479" y="98999"/>
                  </a:lnTo>
                  <a:lnTo>
                    <a:pt x="2276855" y="144780"/>
                  </a:lnTo>
                  <a:lnTo>
                    <a:pt x="2276855" y="1303020"/>
                  </a:lnTo>
                  <a:lnTo>
                    <a:pt x="2269479" y="1348800"/>
                  </a:lnTo>
                  <a:lnTo>
                    <a:pt x="2248936" y="1388546"/>
                  </a:lnTo>
                  <a:lnTo>
                    <a:pt x="2217602" y="1419880"/>
                  </a:lnTo>
                  <a:lnTo>
                    <a:pt x="2177856" y="1440423"/>
                  </a:lnTo>
                  <a:lnTo>
                    <a:pt x="2132076" y="1447800"/>
                  </a:lnTo>
                  <a:lnTo>
                    <a:pt x="144779" y="1447800"/>
                  </a:lnTo>
                  <a:lnTo>
                    <a:pt x="99018" y="1440423"/>
                  </a:lnTo>
                  <a:lnTo>
                    <a:pt x="59275" y="1419880"/>
                  </a:lnTo>
                  <a:lnTo>
                    <a:pt x="27934" y="1388546"/>
                  </a:lnTo>
                  <a:lnTo>
                    <a:pt x="7381" y="1348800"/>
                  </a:lnTo>
                  <a:lnTo>
                    <a:pt x="0" y="1303020"/>
                  </a:lnTo>
                  <a:lnTo>
                    <a:pt x="0" y="144780"/>
                  </a:lnTo>
                  <a:close/>
                </a:path>
              </a:pathLst>
            </a:custGeom>
            <a:ln w="6096">
              <a:solidFill>
                <a:srgbClr val="4471C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8" name="object 8"/>
          <p:cNvSpPr txBox="1"/>
          <p:nvPr/>
        </p:nvSpPr>
        <p:spPr>
          <a:xfrm>
            <a:off x="1244600" y="3177997"/>
            <a:ext cx="1473835" cy="1245870"/>
          </a:xfrm>
          <a:prstGeom prst="rect">
            <a:avLst/>
          </a:prstGeom>
        </p:spPr>
        <p:txBody>
          <a:bodyPr vert="horz" wrap="square" lIns="0" tIns="508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3810" algn="ctr">
              <a:lnSpc>
                <a:spcPct val="86200"/>
              </a:lnSpc>
              <a:spcBef>
                <a:spcPts val="400"/>
              </a:spcBef>
            </a:pPr>
            <a:r>
              <a:rPr sz="1800" spc="-5">
                <a:latin typeface="Arial MT"/>
                <a:cs typeface="Arial MT"/>
              </a:rPr>
              <a:t>SDN-based </a:t>
            </a:r>
            <a:r>
              <a:rPr sz="1800">
                <a:latin typeface="Arial MT"/>
                <a:cs typeface="Arial MT"/>
              </a:rPr>
              <a:t> Cybersecurity </a:t>
            </a:r>
            <a:r>
              <a:rPr sz="1800" spc="-490">
                <a:latin typeface="Arial MT"/>
                <a:cs typeface="Arial MT"/>
              </a:rPr>
              <a:t> </a:t>
            </a:r>
            <a:r>
              <a:rPr sz="1800">
                <a:latin typeface="Arial MT"/>
                <a:cs typeface="Arial MT"/>
              </a:rPr>
              <a:t>Information </a:t>
            </a:r>
            <a:r>
              <a:rPr sz="1800" spc="5">
                <a:latin typeface="Arial MT"/>
                <a:cs typeface="Arial MT"/>
              </a:rPr>
              <a:t> </a:t>
            </a:r>
            <a:r>
              <a:rPr sz="1800">
                <a:latin typeface="Arial MT"/>
                <a:cs typeface="Arial MT"/>
              </a:rPr>
              <a:t>Co</a:t>
            </a:r>
            <a:r>
              <a:rPr sz="1800" spc="5">
                <a:latin typeface="Arial MT"/>
                <a:cs typeface="Arial MT"/>
              </a:rPr>
              <a:t>ll</a:t>
            </a:r>
            <a:r>
              <a:rPr sz="1800">
                <a:latin typeface="Arial MT"/>
                <a:cs typeface="Arial MT"/>
              </a:rPr>
              <a:t>e</a:t>
            </a:r>
            <a:r>
              <a:rPr sz="1800" spc="5">
                <a:latin typeface="Arial MT"/>
                <a:cs typeface="Arial MT"/>
              </a:rPr>
              <a:t>c</a:t>
            </a:r>
            <a:r>
              <a:rPr sz="1800">
                <a:latin typeface="Arial MT"/>
                <a:cs typeface="Arial MT"/>
              </a:rPr>
              <a:t>t</a:t>
            </a:r>
            <a:r>
              <a:rPr sz="1800" spc="5">
                <a:latin typeface="Arial MT"/>
                <a:cs typeface="Arial MT"/>
              </a:rPr>
              <a:t>i</a:t>
            </a:r>
            <a:r>
              <a:rPr sz="1800">
                <a:latin typeface="Arial MT"/>
                <a:cs typeface="Arial MT"/>
              </a:rPr>
              <a:t>on</a:t>
            </a:r>
            <a:r>
              <a:rPr sz="1800" spc="-65">
                <a:latin typeface="Arial MT"/>
                <a:cs typeface="Arial MT"/>
              </a:rPr>
              <a:t> </a:t>
            </a:r>
            <a:r>
              <a:rPr sz="1800">
                <a:latin typeface="Arial MT"/>
                <a:cs typeface="Arial MT"/>
              </a:rPr>
              <a:t>and  Management</a:t>
            </a:r>
          </a:p>
        </p:txBody>
      </p:sp>
      <p:grpSp>
        <p:nvGrpSpPr>
          <p:cNvPr id="9" name="object 9"/>
          <p:cNvGrpSpPr/>
          <p:nvPr/>
        </p:nvGrpSpPr>
        <p:grpSpPr>
          <a:xfrm>
            <a:off x="3374135" y="2855976"/>
            <a:ext cx="2536190" cy="1691639"/>
            <a:chOff x="3374135" y="2855976"/>
            <a:chExt cx="2536190" cy="1691639"/>
          </a:xfrm>
        </p:grpSpPr>
        <p:pic>
          <p:nvPicPr>
            <p:cNvPr id="10" name="object 10"/>
            <p:cNvPicPr/>
            <p:nvPr/>
          </p:nvPicPr>
          <p:blipFill>
            <a:blip r:embed="rId3"/>
            <a:stretch>
              <a:fillRect/>
            </a:stretch>
          </p:blipFill>
          <p:spPr>
            <a:xfrm>
              <a:off x="3374135" y="2855976"/>
              <a:ext cx="2279904" cy="1447800"/>
            </a:xfrm>
            <a:prstGeom prst="rect">
              <a:avLst/>
            </a:prstGeom>
          </p:spPr>
        </p:pic>
        <p:sp>
          <p:nvSpPr>
            <p:cNvPr id="11" name="object 11"/>
            <p:cNvSpPr/>
            <p:nvPr/>
          </p:nvSpPr>
          <p:spPr>
            <a:xfrm>
              <a:off x="3627119" y="3096768"/>
              <a:ext cx="2280285" cy="1447800"/>
            </a:xfrm>
            <a:custGeom>
              <a:avLst/>
              <a:gdLst/>
              <a:ahLst/>
              <a:cxnLst/>
              <a:rect l="l" t="t" r="r" b="b"/>
              <a:pathLst>
                <a:path w="2280285" h="1447800">
                  <a:moveTo>
                    <a:pt x="2135124" y="0"/>
                  </a:moveTo>
                  <a:lnTo>
                    <a:pt x="144779" y="0"/>
                  </a:lnTo>
                  <a:lnTo>
                    <a:pt x="98999" y="7376"/>
                  </a:lnTo>
                  <a:lnTo>
                    <a:pt x="59253" y="27919"/>
                  </a:lnTo>
                  <a:lnTo>
                    <a:pt x="27919" y="59253"/>
                  </a:lnTo>
                  <a:lnTo>
                    <a:pt x="7376" y="98999"/>
                  </a:lnTo>
                  <a:lnTo>
                    <a:pt x="0" y="144780"/>
                  </a:lnTo>
                  <a:lnTo>
                    <a:pt x="0" y="1303020"/>
                  </a:lnTo>
                  <a:lnTo>
                    <a:pt x="7376" y="1348800"/>
                  </a:lnTo>
                  <a:lnTo>
                    <a:pt x="27919" y="1388546"/>
                  </a:lnTo>
                  <a:lnTo>
                    <a:pt x="59253" y="1419880"/>
                  </a:lnTo>
                  <a:lnTo>
                    <a:pt x="98999" y="1440423"/>
                  </a:lnTo>
                  <a:lnTo>
                    <a:pt x="144779" y="1447800"/>
                  </a:lnTo>
                  <a:lnTo>
                    <a:pt x="2135124" y="1447800"/>
                  </a:lnTo>
                  <a:lnTo>
                    <a:pt x="2180904" y="1440423"/>
                  </a:lnTo>
                  <a:lnTo>
                    <a:pt x="2220650" y="1419880"/>
                  </a:lnTo>
                  <a:lnTo>
                    <a:pt x="2251984" y="1388546"/>
                  </a:lnTo>
                  <a:lnTo>
                    <a:pt x="2272527" y="1348800"/>
                  </a:lnTo>
                  <a:lnTo>
                    <a:pt x="2279904" y="1303020"/>
                  </a:lnTo>
                  <a:lnTo>
                    <a:pt x="2279904" y="144780"/>
                  </a:lnTo>
                  <a:lnTo>
                    <a:pt x="2272527" y="98999"/>
                  </a:lnTo>
                  <a:lnTo>
                    <a:pt x="2251984" y="59253"/>
                  </a:lnTo>
                  <a:lnTo>
                    <a:pt x="2220650" y="27919"/>
                  </a:lnTo>
                  <a:lnTo>
                    <a:pt x="2180904" y="7376"/>
                  </a:lnTo>
                  <a:lnTo>
                    <a:pt x="2135124" y="0"/>
                  </a:lnTo>
                  <a:close/>
                </a:path>
              </a:pathLst>
            </a:custGeom>
            <a:solidFill>
              <a:srgbClr val="FFFFFF">
                <a:alpha val="90194"/>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2"/>
            <p:cNvSpPr/>
            <p:nvPr/>
          </p:nvSpPr>
          <p:spPr>
            <a:xfrm>
              <a:off x="3627119" y="3096768"/>
              <a:ext cx="2280285" cy="1447800"/>
            </a:xfrm>
            <a:custGeom>
              <a:avLst/>
              <a:gdLst/>
              <a:ahLst/>
              <a:cxnLst/>
              <a:rect l="l" t="t" r="r" b="b"/>
              <a:pathLst>
                <a:path w="2280285" h="1447800">
                  <a:moveTo>
                    <a:pt x="0" y="144780"/>
                  </a:moveTo>
                  <a:lnTo>
                    <a:pt x="7376" y="98999"/>
                  </a:lnTo>
                  <a:lnTo>
                    <a:pt x="27919" y="59253"/>
                  </a:lnTo>
                  <a:lnTo>
                    <a:pt x="59253" y="27919"/>
                  </a:lnTo>
                  <a:lnTo>
                    <a:pt x="98999" y="7376"/>
                  </a:lnTo>
                  <a:lnTo>
                    <a:pt x="144779" y="0"/>
                  </a:lnTo>
                  <a:lnTo>
                    <a:pt x="2135124" y="0"/>
                  </a:lnTo>
                  <a:lnTo>
                    <a:pt x="2180904" y="7376"/>
                  </a:lnTo>
                  <a:lnTo>
                    <a:pt x="2220650" y="27919"/>
                  </a:lnTo>
                  <a:lnTo>
                    <a:pt x="2251984" y="59253"/>
                  </a:lnTo>
                  <a:lnTo>
                    <a:pt x="2272527" y="98999"/>
                  </a:lnTo>
                  <a:lnTo>
                    <a:pt x="2279904" y="144780"/>
                  </a:lnTo>
                  <a:lnTo>
                    <a:pt x="2279904" y="1303020"/>
                  </a:lnTo>
                  <a:lnTo>
                    <a:pt x="2272527" y="1348800"/>
                  </a:lnTo>
                  <a:lnTo>
                    <a:pt x="2251984" y="1388546"/>
                  </a:lnTo>
                  <a:lnTo>
                    <a:pt x="2220650" y="1419880"/>
                  </a:lnTo>
                  <a:lnTo>
                    <a:pt x="2180904" y="1440423"/>
                  </a:lnTo>
                  <a:lnTo>
                    <a:pt x="2135124" y="1447800"/>
                  </a:lnTo>
                  <a:lnTo>
                    <a:pt x="144779" y="1447800"/>
                  </a:lnTo>
                  <a:lnTo>
                    <a:pt x="98999" y="1440423"/>
                  </a:lnTo>
                  <a:lnTo>
                    <a:pt x="59253" y="1419880"/>
                  </a:lnTo>
                  <a:lnTo>
                    <a:pt x="27919" y="1388546"/>
                  </a:lnTo>
                  <a:lnTo>
                    <a:pt x="7376" y="1348800"/>
                  </a:lnTo>
                  <a:lnTo>
                    <a:pt x="0" y="1303020"/>
                  </a:lnTo>
                  <a:lnTo>
                    <a:pt x="0" y="144780"/>
                  </a:lnTo>
                  <a:close/>
                </a:path>
              </a:pathLst>
            </a:custGeom>
            <a:ln w="6096">
              <a:solidFill>
                <a:srgbClr val="4471C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13"/>
          <p:cNvSpPr txBox="1"/>
          <p:nvPr/>
        </p:nvSpPr>
        <p:spPr>
          <a:xfrm>
            <a:off x="4053585" y="3296792"/>
            <a:ext cx="1427480" cy="1010285"/>
          </a:xfrm>
          <a:prstGeom prst="rect">
            <a:avLst/>
          </a:prstGeom>
        </p:spPr>
        <p:txBody>
          <a:bodyPr vert="horz" wrap="square" lIns="0" tIns="501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905" algn="ctr">
              <a:lnSpc>
                <a:spcPct val="86300"/>
              </a:lnSpc>
              <a:spcBef>
                <a:spcPts val="395"/>
              </a:spcBef>
            </a:pPr>
            <a:r>
              <a:rPr sz="1800">
                <a:latin typeface="Arial MT"/>
                <a:cs typeface="Arial MT"/>
              </a:rPr>
              <a:t>SDN-based </a:t>
            </a:r>
            <a:r>
              <a:rPr sz="1800" spc="5">
                <a:latin typeface="Arial MT"/>
                <a:cs typeface="Arial MT"/>
              </a:rPr>
              <a:t> </a:t>
            </a:r>
            <a:r>
              <a:rPr sz="1800" spc="-5">
                <a:latin typeface="Arial MT"/>
                <a:cs typeface="Arial MT"/>
              </a:rPr>
              <a:t>C</a:t>
            </a:r>
            <a:r>
              <a:rPr sz="1800" spc="-25">
                <a:latin typeface="Arial MT"/>
                <a:cs typeface="Arial MT"/>
              </a:rPr>
              <a:t>y</a:t>
            </a:r>
            <a:r>
              <a:rPr sz="1800">
                <a:latin typeface="Arial MT"/>
                <a:cs typeface="Arial MT"/>
              </a:rPr>
              <a:t>ber</a:t>
            </a:r>
            <a:r>
              <a:rPr sz="1800" spc="10">
                <a:latin typeface="Arial MT"/>
                <a:cs typeface="Arial MT"/>
              </a:rPr>
              <a:t>s</a:t>
            </a:r>
            <a:r>
              <a:rPr sz="1800">
                <a:latin typeface="Arial MT"/>
                <a:cs typeface="Arial MT"/>
              </a:rPr>
              <a:t>e</a:t>
            </a:r>
            <a:r>
              <a:rPr sz="1800" spc="10">
                <a:latin typeface="Arial MT"/>
                <a:cs typeface="Arial MT"/>
              </a:rPr>
              <a:t>c</a:t>
            </a:r>
            <a:r>
              <a:rPr sz="1800">
                <a:latin typeface="Arial MT"/>
                <a:cs typeface="Arial MT"/>
              </a:rPr>
              <a:t>u</a:t>
            </a:r>
            <a:r>
              <a:rPr sz="1800" spc="-5">
                <a:latin typeface="Arial MT"/>
                <a:cs typeface="Arial MT"/>
              </a:rPr>
              <a:t>r</a:t>
            </a:r>
            <a:r>
              <a:rPr sz="1800">
                <a:latin typeface="Arial MT"/>
                <a:cs typeface="Arial MT"/>
              </a:rPr>
              <a:t>ity  Action and </a:t>
            </a:r>
            <a:r>
              <a:rPr sz="1800" spc="5">
                <a:latin typeface="Arial MT"/>
                <a:cs typeface="Arial MT"/>
              </a:rPr>
              <a:t> </a:t>
            </a:r>
            <a:r>
              <a:rPr sz="1800">
                <a:latin typeface="Arial MT"/>
                <a:cs typeface="Arial MT"/>
              </a:rPr>
              <a:t>Response</a:t>
            </a:r>
          </a:p>
        </p:txBody>
      </p:sp>
      <p:grpSp>
        <p:nvGrpSpPr>
          <p:cNvPr id="14" name="object 14"/>
          <p:cNvGrpSpPr/>
          <p:nvPr/>
        </p:nvGrpSpPr>
        <p:grpSpPr>
          <a:xfrm>
            <a:off x="6160008" y="2855976"/>
            <a:ext cx="2533015" cy="1691639"/>
            <a:chOff x="6160008" y="2855976"/>
            <a:chExt cx="2533015" cy="1691639"/>
          </a:xfrm>
        </p:grpSpPr>
        <p:pic>
          <p:nvPicPr>
            <p:cNvPr id="15" name="object 15"/>
            <p:cNvPicPr/>
            <p:nvPr/>
          </p:nvPicPr>
          <p:blipFill>
            <a:blip r:embed="rId4"/>
            <a:stretch>
              <a:fillRect/>
            </a:stretch>
          </p:blipFill>
          <p:spPr>
            <a:xfrm>
              <a:off x="6160008" y="2855976"/>
              <a:ext cx="2276856" cy="1447800"/>
            </a:xfrm>
            <a:prstGeom prst="rect">
              <a:avLst/>
            </a:prstGeom>
          </p:spPr>
        </p:pic>
        <p:sp>
          <p:nvSpPr>
            <p:cNvPr id="16" name="object 16"/>
            <p:cNvSpPr/>
            <p:nvPr/>
          </p:nvSpPr>
          <p:spPr>
            <a:xfrm>
              <a:off x="6412992" y="3096768"/>
              <a:ext cx="2277110" cy="1447800"/>
            </a:xfrm>
            <a:custGeom>
              <a:avLst/>
              <a:gdLst/>
              <a:ahLst/>
              <a:cxnLst/>
              <a:rect l="l" t="t" r="r" b="b"/>
              <a:pathLst>
                <a:path w="2277109" h="1447800">
                  <a:moveTo>
                    <a:pt x="2132076" y="0"/>
                  </a:moveTo>
                  <a:lnTo>
                    <a:pt x="144780" y="0"/>
                  </a:lnTo>
                  <a:lnTo>
                    <a:pt x="98999" y="7376"/>
                  </a:lnTo>
                  <a:lnTo>
                    <a:pt x="59253" y="27919"/>
                  </a:lnTo>
                  <a:lnTo>
                    <a:pt x="27919" y="59253"/>
                  </a:lnTo>
                  <a:lnTo>
                    <a:pt x="7376" y="98999"/>
                  </a:lnTo>
                  <a:lnTo>
                    <a:pt x="0" y="144780"/>
                  </a:lnTo>
                  <a:lnTo>
                    <a:pt x="0" y="1303020"/>
                  </a:lnTo>
                  <a:lnTo>
                    <a:pt x="7376" y="1348800"/>
                  </a:lnTo>
                  <a:lnTo>
                    <a:pt x="27919" y="1388546"/>
                  </a:lnTo>
                  <a:lnTo>
                    <a:pt x="59253" y="1419880"/>
                  </a:lnTo>
                  <a:lnTo>
                    <a:pt x="98999" y="1440423"/>
                  </a:lnTo>
                  <a:lnTo>
                    <a:pt x="144780" y="1447800"/>
                  </a:lnTo>
                  <a:lnTo>
                    <a:pt x="2132076" y="1447800"/>
                  </a:lnTo>
                  <a:lnTo>
                    <a:pt x="2177856" y="1440423"/>
                  </a:lnTo>
                  <a:lnTo>
                    <a:pt x="2217602" y="1419880"/>
                  </a:lnTo>
                  <a:lnTo>
                    <a:pt x="2248936" y="1388546"/>
                  </a:lnTo>
                  <a:lnTo>
                    <a:pt x="2269479" y="1348800"/>
                  </a:lnTo>
                  <a:lnTo>
                    <a:pt x="2276856" y="1303020"/>
                  </a:lnTo>
                  <a:lnTo>
                    <a:pt x="2276856" y="144780"/>
                  </a:lnTo>
                  <a:lnTo>
                    <a:pt x="2269479" y="98999"/>
                  </a:lnTo>
                  <a:lnTo>
                    <a:pt x="2248936" y="59253"/>
                  </a:lnTo>
                  <a:lnTo>
                    <a:pt x="2217602" y="27919"/>
                  </a:lnTo>
                  <a:lnTo>
                    <a:pt x="2177856" y="7376"/>
                  </a:lnTo>
                  <a:lnTo>
                    <a:pt x="2132076" y="0"/>
                  </a:lnTo>
                  <a:close/>
                </a:path>
              </a:pathLst>
            </a:custGeom>
            <a:solidFill>
              <a:srgbClr val="FFFFFF">
                <a:alpha val="90194"/>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7" name="object 17"/>
            <p:cNvSpPr/>
            <p:nvPr/>
          </p:nvSpPr>
          <p:spPr>
            <a:xfrm>
              <a:off x="6412992" y="3096768"/>
              <a:ext cx="2277110" cy="1447800"/>
            </a:xfrm>
            <a:custGeom>
              <a:avLst/>
              <a:gdLst/>
              <a:ahLst/>
              <a:cxnLst/>
              <a:rect l="l" t="t" r="r" b="b"/>
              <a:pathLst>
                <a:path w="2277109" h="1447800">
                  <a:moveTo>
                    <a:pt x="0" y="144780"/>
                  </a:moveTo>
                  <a:lnTo>
                    <a:pt x="7376" y="98999"/>
                  </a:lnTo>
                  <a:lnTo>
                    <a:pt x="27919" y="59253"/>
                  </a:lnTo>
                  <a:lnTo>
                    <a:pt x="59253" y="27919"/>
                  </a:lnTo>
                  <a:lnTo>
                    <a:pt x="98999" y="7376"/>
                  </a:lnTo>
                  <a:lnTo>
                    <a:pt x="144780" y="0"/>
                  </a:lnTo>
                  <a:lnTo>
                    <a:pt x="2132076" y="0"/>
                  </a:lnTo>
                  <a:lnTo>
                    <a:pt x="2177856" y="7376"/>
                  </a:lnTo>
                  <a:lnTo>
                    <a:pt x="2217602" y="27919"/>
                  </a:lnTo>
                  <a:lnTo>
                    <a:pt x="2248936" y="59253"/>
                  </a:lnTo>
                  <a:lnTo>
                    <a:pt x="2269479" y="98999"/>
                  </a:lnTo>
                  <a:lnTo>
                    <a:pt x="2276856" y="144780"/>
                  </a:lnTo>
                  <a:lnTo>
                    <a:pt x="2276856" y="1303020"/>
                  </a:lnTo>
                  <a:lnTo>
                    <a:pt x="2269479" y="1348800"/>
                  </a:lnTo>
                  <a:lnTo>
                    <a:pt x="2248936" y="1388546"/>
                  </a:lnTo>
                  <a:lnTo>
                    <a:pt x="2217602" y="1419880"/>
                  </a:lnTo>
                  <a:lnTo>
                    <a:pt x="2177856" y="1440423"/>
                  </a:lnTo>
                  <a:lnTo>
                    <a:pt x="2132076" y="1447800"/>
                  </a:lnTo>
                  <a:lnTo>
                    <a:pt x="144780" y="1447800"/>
                  </a:lnTo>
                  <a:lnTo>
                    <a:pt x="98999" y="1440423"/>
                  </a:lnTo>
                  <a:lnTo>
                    <a:pt x="59253" y="1419880"/>
                  </a:lnTo>
                  <a:lnTo>
                    <a:pt x="27919" y="1388546"/>
                  </a:lnTo>
                  <a:lnTo>
                    <a:pt x="7376" y="1348800"/>
                  </a:lnTo>
                  <a:lnTo>
                    <a:pt x="0" y="1303020"/>
                  </a:lnTo>
                  <a:lnTo>
                    <a:pt x="0" y="144780"/>
                  </a:lnTo>
                  <a:close/>
                </a:path>
              </a:pathLst>
            </a:custGeom>
            <a:ln w="6096">
              <a:solidFill>
                <a:srgbClr val="4471C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8" name="object 18"/>
          <p:cNvSpPr txBox="1"/>
          <p:nvPr/>
        </p:nvSpPr>
        <p:spPr>
          <a:xfrm>
            <a:off x="6585584" y="3296792"/>
            <a:ext cx="1933575" cy="1010285"/>
          </a:xfrm>
          <a:prstGeom prst="rect">
            <a:avLst/>
          </a:prstGeom>
        </p:spPr>
        <p:txBody>
          <a:bodyPr vert="horz" wrap="square" lIns="0" tIns="501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3175" algn="ctr">
              <a:lnSpc>
                <a:spcPct val="86300"/>
              </a:lnSpc>
              <a:spcBef>
                <a:spcPts val="395"/>
              </a:spcBef>
            </a:pPr>
            <a:r>
              <a:rPr sz="1800">
                <a:latin typeface="Arial MT"/>
                <a:cs typeface="Arial MT"/>
              </a:rPr>
              <a:t>Develop </a:t>
            </a:r>
            <a:r>
              <a:rPr sz="1800" spc="-5">
                <a:latin typeface="Arial MT"/>
                <a:cs typeface="Arial MT"/>
              </a:rPr>
              <a:t>Machine </a:t>
            </a:r>
            <a:r>
              <a:rPr sz="1800">
                <a:latin typeface="Arial MT"/>
                <a:cs typeface="Arial MT"/>
              </a:rPr>
              <a:t> Learning based </a:t>
            </a:r>
            <a:r>
              <a:rPr sz="1800" spc="5">
                <a:latin typeface="Arial MT"/>
                <a:cs typeface="Arial MT"/>
              </a:rPr>
              <a:t> </a:t>
            </a:r>
            <a:r>
              <a:rPr sz="1800">
                <a:latin typeface="Arial MT"/>
                <a:cs typeface="Arial MT"/>
              </a:rPr>
              <a:t>Intrusion</a:t>
            </a:r>
            <a:r>
              <a:rPr sz="1800" spc="-110">
                <a:latin typeface="Arial MT"/>
                <a:cs typeface="Arial MT"/>
              </a:rPr>
              <a:t> </a:t>
            </a:r>
            <a:r>
              <a:rPr sz="1800">
                <a:latin typeface="Arial MT"/>
                <a:cs typeface="Arial MT"/>
              </a:rPr>
              <a:t>Detection </a:t>
            </a:r>
            <a:r>
              <a:rPr sz="1800" spc="-484">
                <a:latin typeface="Arial MT"/>
                <a:cs typeface="Arial MT"/>
              </a:rPr>
              <a:t> </a:t>
            </a:r>
            <a:r>
              <a:rPr sz="1800">
                <a:latin typeface="Arial MT"/>
                <a:cs typeface="Arial MT"/>
              </a:rPr>
              <a:t>Engine</a:t>
            </a:r>
          </a:p>
        </p:txBody>
      </p:sp>
      <p:grpSp>
        <p:nvGrpSpPr>
          <p:cNvPr id="19" name="object 19"/>
          <p:cNvGrpSpPr/>
          <p:nvPr/>
        </p:nvGrpSpPr>
        <p:grpSpPr>
          <a:xfrm>
            <a:off x="8942831" y="2855976"/>
            <a:ext cx="2536190" cy="1691639"/>
            <a:chOff x="8942831" y="2855976"/>
            <a:chExt cx="2536190" cy="1691639"/>
          </a:xfrm>
        </p:grpSpPr>
        <p:pic>
          <p:nvPicPr>
            <p:cNvPr id="20" name="object 20"/>
            <p:cNvPicPr/>
            <p:nvPr/>
          </p:nvPicPr>
          <p:blipFill>
            <a:blip r:embed="rId5"/>
            <a:stretch>
              <a:fillRect/>
            </a:stretch>
          </p:blipFill>
          <p:spPr>
            <a:xfrm>
              <a:off x="8942831" y="2855976"/>
              <a:ext cx="2279904" cy="1447800"/>
            </a:xfrm>
            <a:prstGeom prst="rect">
              <a:avLst/>
            </a:prstGeom>
          </p:spPr>
        </p:pic>
        <p:sp>
          <p:nvSpPr>
            <p:cNvPr id="21" name="object 21"/>
            <p:cNvSpPr/>
            <p:nvPr/>
          </p:nvSpPr>
          <p:spPr>
            <a:xfrm>
              <a:off x="9195815" y="3096768"/>
              <a:ext cx="2280285" cy="1447800"/>
            </a:xfrm>
            <a:custGeom>
              <a:avLst/>
              <a:gdLst/>
              <a:ahLst/>
              <a:cxnLst/>
              <a:rect l="l" t="t" r="r" b="b"/>
              <a:pathLst>
                <a:path w="2280284" h="1447800">
                  <a:moveTo>
                    <a:pt x="2135124" y="0"/>
                  </a:moveTo>
                  <a:lnTo>
                    <a:pt x="144779" y="0"/>
                  </a:lnTo>
                  <a:lnTo>
                    <a:pt x="98999" y="7376"/>
                  </a:lnTo>
                  <a:lnTo>
                    <a:pt x="59253" y="27919"/>
                  </a:lnTo>
                  <a:lnTo>
                    <a:pt x="27919" y="59253"/>
                  </a:lnTo>
                  <a:lnTo>
                    <a:pt x="7376" y="98999"/>
                  </a:lnTo>
                  <a:lnTo>
                    <a:pt x="0" y="144780"/>
                  </a:lnTo>
                  <a:lnTo>
                    <a:pt x="0" y="1303020"/>
                  </a:lnTo>
                  <a:lnTo>
                    <a:pt x="7376" y="1348800"/>
                  </a:lnTo>
                  <a:lnTo>
                    <a:pt x="27919" y="1388546"/>
                  </a:lnTo>
                  <a:lnTo>
                    <a:pt x="59253" y="1419880"/>
                  </a:lnTo>
                  <a:lnTo>
                    <a:pt x="98999" y="1440423"/>
                  </a:lnTo>
                  <a:lnTo>
                    <a:pt x="144779" y="1447800"/>
                  </a:lnTo>
                  <a:lnTo>
                    <a:pt x="2135124" y="1447800"/>
                  </a:lnTo>
                  <a:lnTo>
                    <a:pt x="2180904" y="1440423"/>
                  </a:lnTo>
                  <a:lnTo>
                    <a:pt x="2220650" y="1419880"/>
                  </a:lnTo>
                  <a:lnTo>
                    <a:pt x="2251984" y="1388546"/>
                  </a:lnTo>
                  <a:lnTo>
                    <a:pt x="2272527" y="1348800"/>
                  </a:lnTo>
                  <a:lnTo>
                    <a:pt x="2279904" y="1303020"/>
                  </a:lnTo>
                  <a:lnTo>
                    <a:pt x="2279904" y="144780"/>
                  </a:lnTo>
                  <a:lnTo>
                    <a:pt x="2272527" y="98999"/>
                  </a:lnTo>
                  <a:lnTo>
                    <a:pt x="2251984" y="59253"/>
                  </a:lnTo>
                  <a:lnTo>
                    <a:pt x="2220650" y="27919"/>
                  </a:lnTo>
                  <a:lnTo>
                    <a:pt x="2180904" y="7376"/>
                  </a:lnTo>
                  <a:lnTo>
                    <a:pt x="2135124" y="0"/>
                  </a:lnTo>
                  <a:close/>
                </a:path>
              </a:pathLst>
            </a:custGeom>
            <a:solidFill>
              <a:srgbClr val="FFFFFF">
                <a:alpha val="90194"/>
              </a:srgb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22"/>
            <p:cNvSpPr/>
            <p:nvPr/>
          </p:nvSpPr>
          <p:spPr>
            <a:xfrm>
              <a:off x="9195815" y="3096768"/>
              <a:ext cx="2280285" cy="1447800"/>
            </a:xfrm>
            <a:custGeom>
              <a:avLst/>
              <a:gdLst/>
              <a:ahLst/>
              <a:cxnLst/>
              <a:rect l="l" t="t" r="r" b="b"/>
              <a:pathLst>
                <a:path w="2280284" h="1447800">
                  <a:moveTo>
                    <a:pt x="0" y="144780"/>
                  </a:moveTo>
                  <a:lnTo>
                    <a:pt x="7376" y="98999"/>
                  </a:lnTo>
                  <a:lnTo>
                    <a:pt x="27919" y="59253"/>
                  </a:lnTo>
                  <a:lnTo>
                    <a:pt x="59253" y="27919"/>
                  </a:lnTo>
                  <a:lnTo>
                    <a:pt x="98999" y="7376"/>
                  </a:lnTo>
                  <a:lnTo>
                    <a:pt x="144779" y="0"/>
                  </a:lnTo>
                  <a:lnTo>
                    <a:pt x="2135124" y="0"/>
                  </a:lnTo>
                  <a:lnTo>
                    <a:pt x="2180904" y="7376"/>
                  </a:lnTo>
                  <a:lnTo>
                    <a:pt x="2220650" y="27919"/>
                  </a:lnTo>
                  <a:lnTo>
                    <a:pt x="2251984" y="59253"/>
                  </a:lnTo>
                  <a:lnTo>
                    <a:pt x="2272527" y="98999"/>
                  </a:lnTo>
                  <a:lnTo>
                    <a:pt x="2279904" y="144780"/>
                  </a:lnTo>
                  <a:lnTo>
                    <a:pt x="2279904" y="1303020"/>
                  </a:lnTo>
                  <a:lnTo>
                    <a:pt x="2272527" y="1348800"/>
                  </a:lnTo>
                  <a:lnTo>
                    <a:pt x="2251984" y="1388546"/>
                  </a:lnTo>
                  <a:lnTo>
                    <a:pt x="2220650" y="1419880"/>
                  </a:lnTo>
                  <a:lnTo>
                    <a:pt x="2180904" y="1440423"/>
                  </a:lnTo>
                  <a:lnTo>
                    <a:pt x="2135124" y="1447800"/>
                  </a:lnTo>
                  <a:lnTo>
                    <a:pt x="144779" y="1447800"/>
                  </a:lnTo>
                  <a:lnTo>
                    <a:pt x="98999" y="1440423"/>
                  </a:lnTo>
                  <a:lnTo>
                    <a:pt x="59253" y="1419880"/>
                  </a:lnTo>
                  <a:lnTo>
                    <a:pt x="27919" y="1388546"/>
                  </a:lnTo>
                  <a:lnTo>
                    <a:pt x="7376" y="1348800"/>
                  </a:lnTo>
                  <a:lnTo>
                    <a:pt x="0" y="1303020"/>
                  </a:lnTo>
                  <a:lnTo>
                    <a:pt x="0" y="144780"/>
                  </a:lnTo>
                  <a:close/>
                </a:path>
              </a:pathLst>
            </a:custGeom>
            <a:ln w="6096">
              <a:solidFill>
                <a:srgbClr val="4471C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3" name="object 23"/>
          <p:cNvSpPr txBox="1"/>
          <p:nvPr/>
        </p:nvSpPr>
        <p:spPr>
          <a:xfrm>
            <a:off x="9336785" y="3415029"/>
            <a:ext cx="2000885" cy="772795"/>
          </a:xfrm>
          <a:prstGeom prst="rect">
            <a:avLst/>
          </a:prstGeom>
        </p:spPr>
        <p:txBody>
          <a:bodyPr vert="horz" wrap="square" lIns="0" tIns="501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905" algn="ctr">
              <a:lnSpc>
                <a:spcPct val="86200"/>
              </a:lnSpc>
              <a:spcBef>
                <a:spcPts val="395"/>
              </a:spcBef>
            </a:pPr>
            <a:r>
              <a:rPr sz="1800">
                <a:latin typeface="Arial MT"/>
                <a:cs typeface="Arial MT"/>
              </a:rPr>
              <a:t>Adaptive Security </a:t>
            </a:r>
            <a:r>
              <a:rPr sz="1800" spc="5">
                <a:latin typeface="Arial MT"/>
                <a:cs typeface="Arial MT"/>
              </a:rPr>
              <a:t> </a:t>
            </a:r>
            <a:r>
              <a:rPr sz="1800">
                <a:latin typeface="Arial MT"/>
                <a:cs typeface="Arial MT"/>
              </a:rPr>
              <a:t>Policy</a:t>
            </a:r>
            <a:r>
              <a:rPr sz="1800" spc="-85">
                <a:latin typeface="Arial MT"/>
                <a:cs typeface="Arial MT"/>
              </a:rPr>
              <a:t> </a:t>
            </a:r>
            <a:r>
              <a:rPr sz="1800">
                <a:latin typeface="Arial MT"/>
                <a:cs typeface="Arial MT"/>
              </a:rPr>
              <a:t>Enforcement </a:t>
            </a:r>
            <a:r>
              <a:rPr sz="1800" spc="-484">
                <a:latin typeface="Arial MT"/>
                <a:cs typeface="Arial MT"/>
              </a:rPr>
              <a:t> </a:t>
            </a:r>
            <a:r>
              <a:rPr sz="1800" spc="-5">
                <a:latin typeface="Arial MT"/>
                <a:cs typeface="Arial MT"/>
              </a:rPr>
              <a:t>Module</a:t>
            </a:r>
            <a:endParaRPr sz="1800">
              <a:latin typeface="Arial MT"/>
              <a:cs typeface="Arial MT"/>
            </a:endParaRPr>
          </a:p>
        </p:txBody>
      </p:sp>
      <p:sp>
        <p:nvSpPr>
          <p:cNvPr id="24" name="object 24"/>
          <p:cNvSpPr txBox="1"/>
          <p:nvPr/>
        </p:nvSpPr>
        <p:spPr>
          <a:xfrm>
            <a:off x="11345291" y="6310791"/>
            <a:ext cx="161290" cy="19621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25"/>
              </a:lnSpc>
            </a:pPr>
            <a:fld id="{81D60167-4931-47E6-BA6A-407CBD079E47}" type="slidenum">
              <a:rPr sz="1200" spc="-5">
                <a:solidFill>
                  <a:srgbClr val="0E243D"/>
                </a:solidFill>
                <a:latin typeface="Arial MT"/>
                <a:cs typeface="Arial MT"/>
              </a:rPr>
              <a:t>4</a:t>
            </a:fld>
            <a:endParaRPr sz="1200">
              <a:latin typeface="Arial MT"/>
              <a:cs typeface="Arial MT"/>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a:t>IT21192982  | Dassanayake E.D.</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963084" y="3518124"/>
            <a:ext cx="10363200" cy="644587"/>
          </a:xfrm>
        </p:spPr>
        <p:txBody>
          <a:bodyPr/>
          <a:lstStyle/>
          <a:p>
            <a:r>
              <a:rPr lang="en-US" sz="2400" b="1">
                <a:solidFill>
                  <a:schemeClr val="accent6"/>
                </a:solidFill>
              </a:rPr>
              <a:t>BSc (Hons) Degree in Information Technology Specialized in Cyber Security</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pic>
        <p:nvPicPr>
          <p:cNvPr id="7" name="Picture 6" descr="A person in a suit and tie&#10;&#10;Description automatically generated">
            <a:extLst>
              <a:ext uri="{FF2B5EF4-FFF2-40B4-BE49-F238E27FC236}">
                <a16:creationId xmlns:a16="http://schemas.microsoft.com/office/drawing/2014/main" id="{186BE8E9-9972-FDE3-4F33-0199456A16A9}"/>
              </a:ext>
            </a:extLst>
          </p:cNvPr>
          <p:cNvPicPr>
            <a:picLocks noChangeAspect="1"/>
          </p:cNvPicPr>
          <p:nvPr/>
        </p:nvPicPr>
        <p:blipFill>
          <a:blip r:embed="rId2"/>
          <a:stretch>
            <a:fillRect/>
          </a:stretch>
        </p:blipFill>
        <p:spPr>
          <a:xfrm>
            <a:off x="10169496" y="153991"/>
            <a:ext cx="1922536" cy="2298653"/>
          </a:xfrm>
          <a:prstGeom prst="rect">
            <a:avLst/>
          </a:prstGeom>
        </p:spPr>
      </p:pic>
    </p:spTree>
    <p:extLst>
      <p:ext uri="{BB962C8B-B14F-4D97-AF65-F5344CB8AC3E}">
        <p14:creationId xmlns:p14="http://schemas.microsoft.com/office/powerpoint/2010/main" val="218140999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BAFB45-DBFF-75CA-4AD6-4B8C22E87BAD}"/>
              </a:ext>
            </a:extLst>
          </p:cNvPr>
          <p:cNvSpPr>
            <a:spLocks noGrp="1"/>
          </p:cNvSpPr>
          <p:nvPr>
            <p:ph type="title"/>
          </p:nvPr>
        </p:nvSpPr>
        <p:spPr>
          <a:ln>
            <a:noFill/>
          </a:ln>
        </p:spPr>
        <p:txBody>
          <a:bodyPr/>
          <a:lstStyle/>
          <a:p>
            <a:r>
              <a:rPr lang="en-US"/>
              <a:t>Introduction</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29"/>
          </p:nvPr>
        </p:nvSpPr>
        <p:spPr/>
        <p:txBody>
          <a:bodyPr/>
          <a:lstStyle/>
          <a:p>
            <a:fld id="{47FEACEE-25B4-4A2D-B147-27296E36371D}" type="slidenum">
              <a:rPr lang="en-US" altLang="zh-CN" smtClean="0"/>
              <a:t>41</a:t>
            </a:fld>
            <a:endParaRPr lang="en-US" altLang="zh-CN"/>
          </a:p>
        </p:txBody>
      </p:sp>
      <p:sp>
        <p:nvSpPr>
          <p:cNvPr id="3" name="Chart Placeholder 2">
            <a:extLst>
              <a:ext uri="{FF2B5EF4-FFF2-40B4-BE49-F238E27FC236}">
                <a16:creationId xmlns:a16="http://schemas.microsoft.com/office/drawing/2014/main" id="{DA2E6026-7EAF-ACE1-85F3-3C9DB17C864E}"/>
              </a:ext>
            </a:extLst>
          </p:cNvPr>
          <p:cNvSpPr>
            <a:spLocks noGrp="1"/>
          </p:cNvSpPr>
          <p:nvPr>
            <p:ph type="chart" sz="quarter" idx="27"/>
          </p:nvPr>
        </p:nvSpPr>
        <p:spPr>
          <a:xfrm>
            <a:off x="587829" y="1522374"/>
            <a:ext cx="10889796" cy="622979"/>
          </a:xfrm>
        </p:spPr>
        <p:txBody>
          <a:bodyPr/>
          <a:lstStyle/>
          <a:p>
            <a:pPr marL="0" indent="0">
              <a:buNone/>
            </a:pPr>
            <a:r>
              <a:rPr lang="en-US" sz="2800" b="1"/>
              <a:t>Adaptive Security Policy Enforcement Module</a:t>
            </a:r>
          </a:p>
          <a:p>
            <a:pPr marL="0" indent="0">
              <a:buNone/>
            </a:pPr>
            <a:endParaRPr lang="en-US" sz="2800" b="1"/>
          </a:p>
        </p:txBody>
      </p:sp>
      <p:sp>
        <p:nvSpPr>
          <p:cNvPr id="4" name="Rectangle 3">
            <a:extLst>
              <a:ext uri="{FF2B5EF4-FFF2-40B4-BE49-F238E27FC236}">
                <a16:creationId xmlns:a16="http://schemas.microsoft.com/office/drawing/2014/main" id="{5B742474-A7D5-5DE2-DB84-0EE775A65E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sp>
        <p:nvSpPr>
          <p:cNvPr id="2" name="TextBox 1">
            <a:extLst>
              <a:ext uri="{FF2B5EF4-FFF2-40B4-BE49-F238E27FC236}">
                <a16:creationId xmlns:a16="http://schemas.microsoft.com/office/drawing/2014/main" id="{C7A23D90-C6FB-98A1-5637-D0563E68276E}"/>
              </a:ext>
            </a:extLst>
          </p:cNvPr>
          <p:cNvSpPr txBox="1"/>
          <p:nvPr/>
        </p:nvSpPr>
        <p:spPr>
          <a:xfrm>
            <a:off x="587829" y="2259771"/>
            <a:ext cx="10914810" cy="3746795"/>
          </a:xfrm>
          <a:prstGeom prst="rect">
            <a:avLst/>
          </a:prstGeom>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ct val="150000"/>
              </a:lnSpc>
              <a:spcBef>
                <a:spcPct val="0"/>
              </a:spcBef>
              <a:buFontTx/>
              <a:buNone/>
            </a:pPr>
            <a:r>
              <a:rPr lang="en-US" sz="1600"/>
              <a:t>Mainly focuses on developing a predefined structure to identify security policies, automate their enforcement, and continuously monitor and update the system. It encompasses technical, logical, and social engineering aspects to ensure comprehensive security. Technically, the system implements security measures automatically and notifies users. Logically, it updates firewall settings, manages antivirus software, and automates system updates. Socially, it creates and enforces common security policies, providing users with documents to update their existing policies.</a:t>
            </a:r>
          </a:p>
          <a:p>
            <a:pPr marL="285750" indent="-285750" algn="just">
              <a:lnSpc>
                <a:spcPct val="150000"/>
              </a:lnSpc>
              <a:spcBef>
                <a:spcPct val="0"/>
              </a:spcBef>
              <a:buFont typeface="Arial" pitchFamily="34" charset="0"/>
              <a:buChar char="•"/>
            </a:pPr>
            <a:r>
              <a:rPr lang="en-US" sz="1600" b="1"/>
              <a:t>Matrix and Predefined Structure</a:t>
            </a:r>
            <a:r>
              <a:rPr lang="en-US" sz="1600"/>
              <a:t>: Identify and classify security policies.</a:t>
            </a:r>
          </a:p>
          <a:p>
            <a:pPr marL="285750" indent="-285750" algn="just">
              <a:lnSpc>
                <a:spcPct val="150000"/>
              </a:lnSpc>
              <a:spcBef>
                <a:spcPct val="0"/>
              </a:spcBef>
              <a:buFont typeface="Arial" pitchFamily="34" charset="0"/>
              <a:buChar char="•"/>
            </a:pPr>
            <a:r>
              <a:rPr lang="en-US" sz="1600" b="1"/>
              <a:t>Automation and Monitoring</a:t>
            </a:r>
            <a:r>
              <a:rPr lang="en-US" sz="1600"/>
              <a:t>: Automate enforcement and continuously update the system.</a:t>
            </a:r>
          </a:p>
          <a:p>
            <a:pPr marL="285750" indent="-285750" algn="just">
              <a:lnSpc>
                <a:spcPct val="150000"/>
              </a:lnSpc>
              <a:spcBef>
                <a:spcPct val="0"/>
              </a:spcBef>
              <a:buFont typeface="Arial" pitchFamily="34" charset="0"/>
              <a:buChar char="•"/>
            </a:pPr>
            <a:r>
              <a:rPr lang="en-US" sz="1600" b="1"/>
              <a:t>Technical Implementation</a:t>
            </a:r>
            <a:r>
              <a:rPr lang="en-US" sz="1600"/>
              <a:t>: Automatic implementation and user notifications.</a:t>
            </a:r>
          </a:p>
          <a:p>
            <a:pPr marL="285750" indent="-285750" algn="just">
              <a:lnSpc>
                <a:spcPct val="150000"/>
              </a:lnSpc>
              <a:spcBef>
                <a:spcPct val="0"/>
              </a:spcBef>
              <a:buFont typeface="Arial" pitchFamily="34" charset="0"/>
              <a:buChar char="•"/>
            </a:pPr>
            <a:r>
              <a:rPr lang="en-US" sz="1600" b="1"/>
              <a:t>Logical Implementation</a:t>
            </a:r>
            <a:r>
              <a:rPr lang="en-US" sz="1600"/>
              <a:t>: Update firewall settings, manage antivirus software, automate system updates.</a:t>
            </a:r>
          </a:p>
          <a:p>
            <a:pPr marL="285750" indent="-285750" algn="just">
              <a:lnSpc>
                <a:spcPct val="150000"/>
              </a:lnSpc>
              <a:spcBef>
                <a:spcPct val="0"/>
              </a:spcBef>
              <a:buFont typeface="Arial" pitchFamily="34" charset="0"/>
              <a:buChar char="•"/>
            </a:pPr>
            <a:r>
              <a:rPr lang="en-US" sz="1600" b="1"/>
              <a:t>Social Engineering Countermeasures</a:t>
            </a:r>
            <a:r>
              <a:rPr lang="en-US" sz="1600"/>
              <a:t>: Create policies, provide guiding documents.</a:t>
            </a:r>
            <a:endParaRPr lang="en-US" sz="1600">
              <a:ea typeface="微软雅黑"/>
              <a:cs typeface="Posterama" panose="020B0504020200020000" pitchFamily="34" charset="0"/>
            </a:endParaRPr>
          </a:p>
        </p:txBody>
      </p:sp>
    </p:spTree>
    <p:extLst>
      <p:ext uri="{BB962C8B-B14F-4D97-AF65-F5344CB8AC3E}">
        <p14:creationId xmlns:p14="http://schemas.microsoft.com/office/powerpoint/2010/main" val="418214803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BAFB45-DBFF-75CA-4AD6-4B8C22E87BAD}"/>
              </a:ext>
            </a:extLst>
          </p:cNvPr>
          <p:cNvSpPr>
            <a:spLocks noGrp="1"/>
          </p:cNvSpPr>
          <p:nvPr>
            <p:ph type="title"/>
          </p:nvPr>
        </p:nvSpPr>
        <p:spPr/>
        <p:txBody>
          <a:bodyPr/>
          <a:lstStyle/>
          <a:p>
            <a:r>
              <a:rPr lang="en-US"/>
              <a:t>Novelty</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29"/>
          </p:nvPr>
        </p:nvSpPr>
        <p:spPr/>
        <p:txBody>
          <a:bodyPr/>
          <a:lstStyle/>
          <a:p>
            <a:fld id="{47FEACEE-25B4-4A2D-B147-27296E36371D}" type="slidenum">
              <a:rPr lang="en-US" altLang="zh-CN" smtClean="0"/>
              <a:t>42</a:t>
            </a:fld>
            <a:endParaRPr lang="en-US" altLang="zh-CN"/>
          </a:p>
        </p:txBody>
      </p:sp>
      <p:sp>
        <p:nvSpPr>
          <p:cNvPr id="4" name="Rectangle 3">
            <a:extLst>
              <a:ext uri="{FF2B5EF4-FFF2-40B4-BE49-F238E27FC236}">
                <a16:creationId xmlns:a16="http://schemas.microsoft.com/office/drawing/2014/main" id="{5B742474-A7D5-5DE2-DB84-0EE775A65E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sp>
        <p:nvSpPr>
          <p:cNvPr id="6" name="Chart Placeholder 5">
            <a:extLst>
              <a:ext uri="{FF2B5EF4-FFF2-40B4-BE49-F238E27FC236}">
                <a16:creationId xmlns:a16="http://schemas.microsoft.com/office/drawing/2014/main" id="{AF587460-EBE8-411D-D9B1-7C481AF721C6}"/>
              </a:ext>
            </a:extLst>
          </p:cNvPr>
          <p:cNvSpPr>
            <a:spLocks noGrp="1"/>
          </p:cNvSpPr>
          <p:nvPr>
            <p:ph type="chart" sz="quarter" idx="27"/>
          </p:nvPr>
        </p:nvSpPr>
        <p:spPr>
          <a:xfrm>
            <a:off x="587829" y="1784880"/>
            <a:ext cx="10889796" cy="4155757"/>
          </a:xfrm>
        </p:spPr>
        <p:txBody>
          <a:bodyPr/>
          <a:lstStyle/>
          <a:p>
            <a:pPr>
              <a:lnSpc>
                <a:spcPct val="150000"/>
              </a:lnSpc>
            </a:pPr>
            <a:r>
              <a:rPr lang="en-US" b="1"/>
              <a:t>Adaptive Policy Enforcement</a:t>
            </a:r>
            <a:r>
              <a:rPr lang="en-US"/>
              <a:t>: Creates a module that automates and integrates security policy management in real-time, addressing technical, logical, and social aspects.</a:t>
            </a:r>
          </a:p>
          <a:p>
            <a:pPr>
              <a:lnSpc>
                <a:spcPct val="150000"/>
              </a:lnSpc>
            </a:pPr>
            <a:r>
              <a:rPr lang="en-US" b="1"/>
              <a:t>Real-Time Automation</a:t>
            </a:r>
            <a:r>
              <a:rPr lang="en-US"/>
              <a:t>: Ensures automatic updates and monitoring of security measures for immediate threat response.</a:t>
            </a:r>
          </a:p>
          <a:p>
            <a:pPr>
              <a:lnSpc>
                <a:spcPct val="150000"/>
              </a:lnSpc>
            </a:pPr>
            <a:r>
              <a:rPr lang="en-US" b="1"/>
              <a:t>User Guidance</a:t>
            </a:r>
            <a:r>
              <a:rPr lang="en-US"/>
              <a:t>: Offers comprehensive documents and automated guidance to improve user compliance and security awareness.</a:t>
            </a:r>
            <a:endParaRPr lang="en-LK"/>
          </a:p>
        </p:txBody>
      </p:sp>
    </p:spTree>
    <p:extLst>
      <p:ext uri="{BB962C8B-B14F-4D97-AF65-F5344CB8AC3E}">
        <p14:creationId xmlns:p14="http://schemas.microsoft.com/office/powerpoint/2010/main" val="227969566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82E4F02-EED4-FE3B-F1A3-6E048579F656}"/>
              </a:ext>
            </a:extLst>
          </p:cNvPr>
          <p:cNvPicPr>
            <a:picLocks noChangeAspect="1"/>
          </p:cNvPicPr>
          <p:nvPr/>
        </p:nvPicPr>
        <p:blipFill>
          <a:blip r:embed="rId3"/>
          <a:srcRect r="10195" b="1"/>
          <a:stretch>
            <a:fillRect/>
          </a:stretch>
        </p:blipFill>
        <p:spPr>
          <a:xfrm>
            <a:off x="7493157" y="529148"/>
            <a:ext cx="4248873" cy="473113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w="38100">
            <a:solidFill>
              <a:srgbClr val="FABE79"/>
            </a:solidFill>
          </a:ln>
        </p:spPr>
      </p:pic>
      <p:sp>
        <p:nvSpPr>
          <p:cNvPr id="11" name="Text Placeholder 2">
            <a:extLst>
              <a:ext uri="{FF2B5EF4-FFF2-40B4-BE49-F238E27FC236}">
                <a16:creationId xmlns:a16="http://schemas.microsoft.com/office/drawing/2014/main" id="{58C92A48-90D0-EA75-5F0A-FF2C3D34B00B}"/>
              </a:ext>
            </a:extLst>
          </p:cNvPr>
          <p:cNvSpPr>
            <a:spLocks noGrp="1"/>
          </p:cNvSpPr>
          <p:nvPr>
            <p:ph type="body" sz="quarter" idx="28"/>
          </p:nvPr>
        </p:nvSpPr>
        <p:spPr>
          <a:xfrm>
            <a:off x="517427" y="2262814"/>
            <a:ext cx="5578573" cy="2661133"/>
          </a:xfrm>
        </p:spPr>
        <p:txBody>
          <a:bodyPr>
            <a:normAutofit/>
          </a:bodyPr>
          <a:lstStyle/>
          <a:p>
            <a:r>
              <a:rPr lang="en-US" sz="2400" b="1"/>
              <a:t>How can an adaptive security policy enforcement module be designed for SDN-based Intrusion Detection Systems (IIDS) to automate policy management and updates and ensuring real-time threat response and system performance?</a:t>
            </a:r>
          </a:p>
        </p:txBody>
      </p:sp>
      <p:sp>
        <p:nvSpPr>
          <p:cNvPr id="13" name="Title 3">
            <a:extLst>
              <a:ext uri="{FF2B5EF4-FFF2-40B4-BE49-F238E27FC236}">
                <a16:creationId xmlns:a16="http://schemas.microsoft.com/office/drawing/2014/main" id="{881F47D1-C7B9-0A53-C656-FC03C6EB06A2}"/>
              </a:ext>
            </a:extLst>
          </p:cNvPr>
          <p:cNvSpPr>
            <a:spLocks noGrp="1"/>
          </p:cNvSpPr>
          <p:nvPr>
            <p:ph type="title"/>
          </p:nvPr>
        </p:nvSpPr>
        <p:spPr>
          <a:xfrm>
            <a:off x="517427" y="1176688"/>
            <a:ext cx="6238973" cy="1325563"/>
          </a:xfrm>
        </p:spPr>
        <p:txBody>
          <a:bodyPr anchor="t">
            <a:normAutofit/>
          </a:bodyPr>
          <a:lstStyle/>
          <a:p>
            <a:r>
              <a:rPr lang="en-US"/>
              <a:t>Research Question</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50"/>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43</a:t>
            </a:fld>
            <a:endParaRPr lang="en-US" altLang="zh-CN"/>
          </a:p>
        </p:txBody>
      </p:sp>
      <p:sp>
        <p:nvSpPr>
          <p:cNvPr id="14" name="Rectangle 13">
            <a:extLst>
              <a:ext uri="{FF2B5EF4-FFF2-40B4-BE49-F238E27FC236}">
                <a16:creationId xmlns:a16="http://schemas.microsoft.com/office/drawing/2014/main" id="{20A2C952-C0FE-7AFF-5F3F-2856448BF03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spTree>
    <p:extLst>
      <p:ext uri="{BB962C8B-B14F-4D97-AF65-F5344CB8AC3E}">
        <p14:creationId xmlns:p14="http://schemas.microsoft.com/office/powerpoint/2010/main" val="251972708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69C9-B599-EBEC-1CEE-E34130949871}"/>
              </a:ext>
            </a:extLst>
          </p:cNvPr>
          <p:cNvSpPr>
            <a:spLocks noGrp="1"/>
          </p:cNvSpPr>
          <p:nvPr>
            <p:ph type="title"/>
          </p:nvPr>
        </p:nvSpPr>
        <p:spPr>
          <a:xfrm>
            <a:off x="305819" y="657962"/>
            <a:ext cx="4979594" cy="925824"/>
          </a:xfrm>
        </p:spPr>
        <p:txBody>
          <a:bodyPr/>
          <a:lstStyle/>
          <a:p>
            <a:r>
              <a:rPr lang="en-US"/>
              <a:t>Specific Objective</a:t>
            </a: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29"/>
          </p:nvPr>
        </p:nvSpPr>
        <p:spPr/>
        <p:txBody>
          <a:bodyPr/>
          <a:lstStyle/>
          <a:p>
            <a:fld id="{47FEACEE-25B4-4A2D-B147-27296E36371D}" type="slidenum">
              <a:rPr lang="en-US" altLang="zh-CN" smtClean="0"/>
              <a:t>44</a:t>
            </a:fld>
            <a:endParaRPr lang="en-US" altLang="zh-CN"/>
          </a:p>
        </p:txBody>
      </p:sp>
      <p:sp>
        <p:nvSpPr>
          <p:cNvPr id="6" name="Chart Placeholder 5">
            <a:extLst>
              <a:ext uri="{FF2B5EF4-FFF2-40B4-BE49-F238E27FC236}">
                <a16:creationId xmlns:a16="http://schemas.microsoft.com/office/drawing/2014/main" id="{B739D54A-3B83-BFBC-C205-698721DB001F}"/>
              </a:ext>
            </a:extLst>
          </p:cNvPr>
          <p:cNvSpPr>
            <a:spLocks noGrp="1"/>
          </p:cNvSpPr>
          <p:nvPr>
            <p:ph type="chart" sz="quarter" idx="27"/>
          </p:nvPr>
        </p:nvSpPr>
        <p:spPr>
          <a:xfrm>
            <a:off x="349477" y="1778805"/>
            <a:ext cx="4283835" cy="3368548"/>
          </a:xfrm>
        </p:spPr>
        <p:txBody>
          <a:bodyPr/>
          <a:lstStyle/>
          <a:p>
            <a:pPr>
              <a:lnSpc>
                <a:spcPct val="150000"/>
              </a:lnSpc>
            </a:pPr>
            <a:r>
              <a:rPr lang="en-US" sz="1800"/>
              <a:t>Develop a dynamic policy enforcement module for SDN that adapts security policies in real-time based on detected threats and network conditions. Ensure seamless integration with the SDN controller and intrusion detection engine to enhance cybersecurity management. </a:t>
            </a:r>
          </a:p>
        </p:txBody>
      </p:sp>
      <p:sp>
        <p:nvSpPr>
          <p:cNvPr id="7" name="Rectangle 6">
            <a:extLst>
              <a:ext uri="{FF2B5EF4-FFF2-40B4-BE49-F238E27FC236}">
                <a16:creationId xmlns:a16="http://schemas.microsoft.com/office/drawing/2014/main" id="{12188D8B-946A-0054-108B-6B678E7EB8F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sp>
        <p:nvSpPr>
          <p:cNvPr id="3" name="Title 1">
            <a:extLst>
              <a:ext uri="{FF2B5EF4-FFF2-40B4-BE49-F238E27FC236}">
                <a16:creationId xmlns:a16="http://schemas.microsoft.com/office/drawing/2014/main" id="{B5567552-B5AA-631E-1A38-5B3221A66C33}"/>
              </a:ext>
            </a:extLst>
          </p:cNvPr>
          <p:cNvSpPr txBox="1"/>
          <p:nvPr/>
        </p:nvSpPr>
        <p:spPr>
          <a:xfrm>
            <a:off x="7284767" y="2163707"/>
            <a:ext cx="4979594" cy="1115434"/>
          </a:xfrm>
          <a:prstGeom prst="rect">
            <a:avLst/>
          </a:prstGeom>
        </p:spPr>
        <p:txBody>
          <a:bodyPr vert="horz" lIns="91440" tIns="45720" rIns="91440" bIns="45720" rtlCol="0" anchor="ctr">
            <a:noAutofit/>
          </a:bodyPr>
          <a:lstStyle>
            <a:defPPr>
              <a:defRPr lang="zh-CN"/>
            </a:defPPr>
            <a:lvl1pPr marL="0" algn="l" defTabSz="914400" rtl="0" eaLnBrk="1" latinLnBrk="0" hangingPunct="1">
              <a:lnSpc>
                <a:spcPct val="90000"/>
              </a:lnSpc>
              <a:spcBef>
                <a:spcPct val="0"/>
              </a:spcBef>
              <a:buNone/>
              <a:defRPr sz="4400" b="1" kern="1200">
                <a:solidFill>
                  <a:schemeClr val="accent6"/>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Sub Objectives</a:t>
            </a:r>
          </a:p>
        </p:txBody>
      </p:sp>
      <p:sp>
        <p:nvSpPr>
          <p:cNvPr id="12" name="Chart Placeholder 5">
            <a:extLst>
              <a:ext uri="{FF2B5EF4-FFF2-40B4-BE49-F238E27FC236}">
                <a16:creationId xmlns:a16="http://schemas.microsoft.com/office/drawing/2014/main" id="{C9583EAF-C122-24E9-1973-6FDFF8C969F7}"/>
              </a:ext>
            </a:extLst>
          </p:cNvPr>
          <p:cNvSpPr txBox="1"/>
          <p:nvPr/>
        </p:nvSpPr>
        <p:spPr>
          <a:xfrm>
            <a:off x="420119" y="3946004"/>
            <a:ext cx="5385118" cy="1115434"/>
          </a:xfrm>
          <a:prstGeom prst="rect">
            <a:avLst/>
          </a:prstGeom>
        </p:spPr>
        <p:txBody>
          <a:bodyPr vert="horz" lIns="91440" tIns="45720" rIns="91440" bIns="45720" rtlCol="0">
            <a:noAutofit/>
          </a:bodyPr>
          <a:lstStyle>
            <a:defPPr>
              <a:defRPr lang="zh-CN"/>
            </a:defPPr>
            <a:lvl1pPr marL="228600" indent="-228600" algn="l" defTabSz="914400" rtl="0" eaLnBrk="1" latinLnBrk="0" hangingPunct="1">
              <a:lnSpc>
                <a:spcPct val="90000"/>
              </a:lnSpc>
              <a:spcBef>
                <a:spcPts val="1000"/>
              </a:spcBef>
              <a:buFont typeface="Arial"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endParaRPr lang="en-US"/>
          </a:p>
        </p:txBody>
      </p:sp>
      <p:sp>
        <p:nvSpPr>
          <p:cNvPr id="14" name="Chart Placeholder 5">
            <a:extLst>
              <a:ext uri="{FF2B5EF4-FFF2-40B4-BE49-F238E27FC236}">
                <a16:creationId xmlns:a16="http://schemas.microsoft.com/office/drawing/2014/main" id="{9E222DD3-06DA-970B-41E7-5CCD6E0B68C1}"/>
              </a:ext>
            </a:extLst>
          </p:cNvPr>
          <p:cNvSpPr txBox="1"/>
          <p:nvPr/>
        </p:nvSpPr>
        <p:spPr>
          <a:xfrm>
            <a:off x="7376778" y="3490219"/>
            <a:ext cx="4720629" cy="2440715"/>
          </a:xfrm>
          <a:prstGeom prst="rect">
            <a:avLst/>
          </a:prstGeom>
        </p:spPr>
        <p:txBody>
          <a:bodyPr vert="horz" lIns="91440" tIns="45720" rIns="91440" bIns="45720" rtlCol="0">
            <a:noAutofit/>
          </a:bodyPr>
          <a:lstStyle>
            <a:defPPr>
              <a:defRPr lang="zh-CN"/>
            </a:defPPr>
            <a:lvl1pPr marL="228600" indent="-228600" algn="l" defTabSz="914400" rtl="0" eaLnBrk="1" latinLnBrk="0" hangingPunct="1">
              <a:lnSpc>
                <a:spcPct val="90000"/>
              </a:lnSpc>
              <a:spcBef>
                <a:spcPts val="1000"/>
              </a:spcBef>
              <a:buFont typeface="Arial"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t>Identify network condition and cybersecurity threats that trigger policy changes.</a:t>
            </a:r>
          </a:p>
          <a:p>
            <a:r>
              <a:rPr lang="en-US"/>
              <a:t> Maintain detailed documentation of the development and testing phases.</a:t>
            </a:r>
          </a:p>
        </p:txBody>
      </p:sp>
      <p:grpSp>
        <p:nvGrpSpPr>
          <p:cNvPr id="23" name="Group 22">
            <a:extLst>
              <a:ext uri="{FF2B5EF4-FFF2-40B4-BE49-F238E27FC236}">
                <a16:creationId xmlns:a16="http://schemas.microsoft.com/office/drawing/2014/main" id="{B0614FD1-4B9F-01C0-1B91-31D690ED33DC}"/>
              </a:ext>
            </a:extLst>
          </p:cNvPr>
          <p:cNvGrpSpPr/>
          <p:nvPr/>
        </p:nvGrpSpPr>
        <p:grpSpPr>
          <a:xfrm>
            <a:off x="3904180" y="155809"/>
            <a:ext cx="3827959" cy="5494978"/>
            <a:chOff x="3190214" y="155809"/>
            <a:chExt cx="4541925" cy="5281939"/>
          </a:xfrm>
        </p:grpSpPr>
        <p:pic>
          <p:nvPicPr>
            <p:cNvPr id="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6161522" y="155809"/>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2700">
              <a:solidFill>
                <a:srgbClr val="FABE79"/>
              </a:solidFill>
            </a:ln>
          </p:spPr>
        </p:pic>
        <p:pic>
          <p:nvPicPr>
            <p:cNvPr id="10" name="Picture Placeholder 31">
              <a:extLst>
                <a:ext uri="{FF2B5EF4-FFF2-40B4-BE49-F238E27FC236}">
                  <a16:creationId xmlns:a16="http://schemas.microsoft.com/office/drawing/2014/main" id="{EB2615D4-C0B2-1EE4-9CEE-3BDA7794B530}"/>
                </a:ext>
                <a:ext uri="{C183D7F6-B498-43B3-948B-1728B52AA6E4}">
                  <adec:decorative xmlns:adec="http://schemas.microsoft.com/office/drawing/2017/decorative" val="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a:ext>
              </a:extLst>
            </a:blip>
            <a:srcRect t="2555" b="2555"/>
            <a:stretch>
              <a:fillRect/>
            </a:stretch>
          </p:blipFill>
          <p:spPr>
            <a:xfrm>
              <a:off x="5309185" y="1792247"/>
              <a:ext cx="1299708" cy="1486894"/>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2700">
              <a:solidFill>
                <a:srgbClr val="82A8D1"/>
              </a:solidFill>
            </a:ln>
          </p:spPr>
        </p:pic>
        <p:pic>
          <p:nvPicPr>
            <p:cNvPr id="17" name="Picture Placeholder 31">
              <a:extLst>
                <a:ext uri="{FF2B5EF4-FFF2-40B4-BE49-F238E27FC236}">
                  <a16:creationId xmlns:a16="http://schemas.microsoft.com/office/drawing/2014/main" id="{9179EAD4-4A51-0F41-CEF3-3B6AA8C49270}"/>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4214195" y="3133937"/>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2700">
              <a:solidFill>
                <a:srgbClr val="FABE79"/>
              </a:solidFill>
            </a:ln>
          </p:spPr>
        </p:pic>
        <p:pic>
          <p:nvPicPr>
            <p:cNvPr id="19" name="Picture Placeholder 31">
              <a:extLst>
                <a:ext uri="{FF2B5EF4-FFF2-40B4-BE49-F238E27FC236}">
                  <a16:creationId xmlns:a16="http://schemas.microsoft.com/office/drawing/2014/main" id="{F2A6111D-6E5E-FB36-35D4-BECC773D5385}"/>
                </a:ext>
                <a:ext uri="{C183D7F6-B498-43B3-948B-1728B52AA6E4}">
                  <adec:decorative xmlns:adec="http://schemas.microsoft.com/office/drawing/2017/decorative" val="1"/>
                </a:ext>
              </a:extLst>
            </p:cNvPr>
            <p:cNvPicPr>
              <a:picLocks noChangeAspect="1"/>
            </p:cNvPicPr>
            <p:nvPr/>
          </p:nvPicPr>
          <p:blipFill>
            <a:blip r:embed="rId3">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4999573" y="685376"/>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FABE79"/>
              </a:solidFill>
            </a:ln>
          </p:spPr>
        </p:pic>
        <p:pic>
          <p:nvPicPr>
            <p:cNvPr id="20" name="Picture Placeholder 31">
              <a:extLst>
                <a:ext uri="{FF2B5EF4-FFF2-40B4-BE49-F238E27FC236}">
                  <a16:creationId xmlns:a16="http://schemas.microsoft.com/office/drawing/2014/main" id="{A87A07EE-B106-62DF-1270-8CA5BE345055}"/>
                </a:ext>
                <a:ext uri="{C183D7F6-B498-43B3-948B-1728B52AA6E4}">
                  <adec:decorative xmlns:adec="http://schemas.microsoft.com/office/drawing/2017/decorative" val="1"/>
                </a:ext>
              </a:extLst>
            </p:cNvPr>
            <p:cNvPicPr>
              <a:picLocks noChangeAspect="1"/>
            </p:cNvPicPr>
            <p:nvPr/>
          </p:nvPicPr>
          <p:blipFill>
            <a:blip r:embed="rId3">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5447890" y="2764696"/>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FABE79"/>
              </a:solidFill>
            </a:ln>
          </p:spPr>
        </p:pic>
        <p:pic>
          <p:nvPicPr>
            <p:cNvPr id="22" name="Picture Placeholder 31">
              <a:extLst>
                <a:ext uri="{FF2B5EF4-FFF2-40B4-BE49-F238E27FC236}">
                  <a16:creationId xmlns:a16="http://schemas.microsoft.com/office/drawing/2014/main" id="{AE23EC83-5DA2-CF9D-EFF8-080AA0EEDB8D}"/>
                </a:ext>
                <a:ext uri="{C183D7F6-B498-43B3-948B-1728B52AA6E4}">
                  <adec:decorative xmlns:adec="http://schemas.microsoft.com/office/drawing/2017/decorative" val="1"/>
                </a:ext>
              </a:extLst>
            </p:cNvPr>
            <p:cNvPicPr>
              <a:picLocks noChangeAspect="1"/>
            </p:cNvPicPr>
            <p:nvPr/>
          </p:nvPicPr>
          <p:blipFill>
            <a:blip r:embed="rId3">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3190214" y="3640928"/>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FABE79"/>
              </a:solidFill>
            </a:ln>
          </p:spPr>
        </p:pic>
      </p:grpSp>
    </p:spTree>
    <p:extLst>
      <p:ext uri="{BB962C8B-B14F-4D97-AF65-F5344CB8AC3E}">
        <p14:creationId xmlns:p14="http://schemas.microsoft.com/office/powerpoint/2010/main" val="415753338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CC693F-02FF-09AE-38FB-BE24B9576A68}"/>
              </a:ext>
            </a:extLst>
          </p:cNvPr>
          <p:cNvSpPr>
            <a:spLocks noGrp="1"/>
          </p:cNvSpPr>
          <p:nvPr>
            <p:ph type="title"/>
          </p:nvPr>
        </p:nvSpPr>
        <p:spPr/>
        <p:txBody>
          <a:bodyPr/>
          <a:lstStyle/>
          <a:p>
            <a:r>
              <a:rPr lang="en-US"/>
              <a:t>Research Gap</a:t>
            </a:r>
          </a:p>
        </p:txBody>
      </p:sp>
      <p:sp>
        <p:nvSpPr>
          <p:cNvPr id="5" name="Slide Number Placeholder 4">
            <a:extLst>
              <a:ext uri="{FF2B5EF4-FFF2-40B4-BE49-F238E27FC236}">
                <a16:creationId xmlns:a16="http://schemas.microsoft.com/office/drawing/2014/main" id="{506664AA-8EF0-837C-83A9-FD52C7A9D948}"/>
              </a:ext>
            </a:extLst>
          </p:cNvPr>
          <p:cNvSpPr>
            <a:spLocks noGrp="1"/>
          </p:cNvSpPr>
          <p:nvPr>
            <p:ph type="sldNum" sz="quarter" idx="29"/>
          </p:nvPr>
        </p:nvSpPr>
        <p:spPr/>
        <p:txBody>
          <a:bodyPr/>
          <a:lstStyle/>
          <a:p>
            <a:fld id="{47FEACEE-25B4-4A2D-B147-27296E36371D}" type="slidenum">
              <a:rPr lang="en-US" altLang="zh-CN" smtClean="0"/>
              <a:t>45</a:t>
            </a:fld>
            <a:endParaRPr lang="en-US" altLang="zh-CN"/>
          </a:p>
        </p:txBody>
      </p:sp>
      <p:sp>
        <p:nvSpPr>
          <p:cNvPr id="10" name="Rectangle 9">
            <a:extLst>
              <a:ext uri="{FF2B5EF4-FFF2-40B4-BE49-F238E27FC236}">
                <a16:creationId xmlns:a16="http://schemas.microsoft.com/office/drawing/2014/main" id="{D869E2C7-87BF-5CF3-30DA-625663C77EA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graphicFrame>
        <p:nvGraphicFramePr>
          <p:cNvPr id="4" name="Table 3">
            <a:extLst>
              <a:ext uri="{FF2B5EF4-FFF2-40B4-BE49-F238E27FC236}">
                <a16:creationId xmlns:a16="http://schemas.microsoft.com/office/drawing/2014/main" id="{F754FB26-F6C5-EFE8-FB74-ADC9447563CF}"/>
              </a:ext>
            </a:extLst>
          </p:cNvPr>
          <p:cNvGraphicFramePr>
            <a:graphicFrameLocks noGrp="1"/>
          </p:cNvGraphicFramePr>
          <p:nvPr>
            <p:extLst>
              <p:ext uri="{D42A27DB-BD31-4B8C-83A1-F6EECF244321}">
                <p14:modId xmlns:p14="http://schemas.microsoft.com/office/powerpoint/2010/main" val="1961140203"/>
              </p:ext>
            </p:extLst>
          </p:nvPr>
        </p:nvGraphicFramePr>
        <p:xfrm>
          <a:off x="587829" y="1622510"/>
          <a:ext cx="10515600" cy="4364676"/>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32801189"/>
                    </a:ext>
                  </a:extLst>
                </a:gridCol>
                <a:gridCol w="1752600">
                  <a:extLst>
                    <a:ext uri="{9D8B030D-6E8A-4147-A177-3AD203B41FA5}">
                      <a16:colId xmlns:a16="http://schemas.microsoft.com/office/drawing/2014/main" val="685285170"/>
                    </a:ext>
                  </a:extLst>
                </a:gridCol>
                <a:gridCol w="1752600">
                  <a:extLst>
                    <a:ext uri="{9D8B030D-6E8A-4147-A177-3AD203B41FA5}">
                      <a16:colId xmlns:a16="http://schemas.microsoft.com/office/drawing/2014/main" val="777402822"/>
                    </a:ext>
                  </a:extLst>
                </a:gridCol>
                <a:gridCol w="1752600">
                  <a:extLst>
                    <a:ext uri="{9D8B030D-6E8A-4147-A177-3AD203B41FA5}">
                      <a16:colId xmlns:a16="http://schemas.microsoft.com/office/drawing/2014/main" val="2757457791"/>
                    </a:ext>
                  </a:extLst>
                </a:gridCol>
                <a:gridCol w="1752600">
                  <a:extLst>
                    <a:ext uri="{9D8B030D-6E8A-4147-A177-3AD203B41FA5}">
                      <a16:colId xmlns:a16="http://schemas.microsoft.com/office/drawing/2014/main" val="736280646"/>
                    </a:ext>
                  </a:extLst>
                </a:gridCol>
                <a:gridCol w="1752600">
                  <a:extLst>
                    <a:ext uri="{9D8B030D-6E8A-4147-A177-3AD203B41FA5}">
                      <a16:colId xmlns:a16="http://schemas.microsoft.com/office/drawing/2014/main" val="2174078338"/>
                    </a:ext>
                  </a:extLst>
                </a:gridCol>
              </a:tblGrid>
              <a:tr h="605526">
                <a:tc>
                  <a:txBody>
                    <a:bodyPr/>
                    <a:lstStyle/>
                    <a:p>
                      <a:r>
                        <a:rPr lang="en-US"/>
                        <a:t>Research</a:t>
                      </a:r>
                    </a:p>
                  </a:txBody>
                  <a:tcPr/>
                </a:tc>
                <a:tc>
                  <a:txBody>
                    <a:bodyPr/>
                    <a:lstStyle/>
                    <a:p>
                      <a:pPr algn="l"/>
                      <a:r>
                        <a:rPr lang="en-US" sz="1400"/>
                        <a:t>Matrix and Predefined Structure</a:t>
                      </a:r>
                    </a:p>
                  </a:txBody>
                  <a:tcPr/>
                </a:tc>
                <a:tc>
                  <a:txBody>
                    <a:bodyPr/>
                    <a:lstStyle/>
                    <a:p>
                      <a:r>
                        <a:rPr lang="en-US" sz="1400"/>
                        <a:t>Automated Policy Enforcement</a:t>
                      </a:r>
                    </a:p>
                  </a:txBody>
                  <a:tcPr/>
                </a:tc>
                <a:tc>
                  <a:txBody>
                    <a:bodyPr/>
                    <a:lstStyle/>
                    <a:p>
                      <a:r>
                        <a:rPr lang="en-US" sz="1400"/>
                        <a:t>Real-Time Automation</a:t>
                      </a:r>
                    </a:p>
                  </a:txBody>
                  <a:tcPr/>
                </a:tc>
                <a:tc>
                  <a:txBody>
                    <a:bodyPr/>
                    <a:lstStyle/>
                    <a:p>
                      <a:r>
                        <a:rPr lang="en-US" sz="1400"/>
                        <a:t>Technical Implementation and User Notifications</a:t>
                      </a:r>
                    </a:p>
                  </a:txBody>
                  <a:tcPr/>
                </a:tc>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a:t>User Guidance and Policy Compliance</a:t>
                      </a:r>
                    </a:p>
                  </a:txBody>
                  <a:tcPr/>
                </a:tc>
                <a:extLst>
                  <a:ext uri="{0D108BD9-81ED-4DB2-BD59-A6C34878D82A}">
                    <a16:rowId xmlns:a16="http://schemas.microsoft.com/office/drawing/2014/main" val="3517026625"/>
                  </a:ext>
                </a:extLst>
              </a:tr>
              <a:tr h="605526">
                <a:tc>
                  <a:txBody>
                    <a:bodyPr/>
                    <a:lstStyle/>
                    <a:p>
                      <a:pPr algn="ctr"/>
                      <a:r>
                        <a:rPr lang="en-US"/>
                        <a:t>[01]</a:t>
                      </a:r>
                    </a:p>
                  </a:txBody>
                  <a:tcPr/>
                </a:tc>
                <a:tc>
                  <a:txBody>
                    <a:bodyPr/>
                    <a:lstStyle/>
                    <a:p>
                      <a:pPr algn="ctr"/>
                      <a:r>
                        <a:rPr lang="en-US"/>
                        <a:t>Yes</a:t>
                      </a:r>
                    </a:p>
                  </a:txBody>
                  <a:tcPr/>
                </a:tc>
                <a:tc>
                  <a:txBody>
                    <a:bodyPr/>
                    <a:lstStyle/>
                    <a:p>
                      <a:pPr algn="ctr"/>
                      <a:r>
                        <a:rPr lang="en-US"/>
                        <a:t>No</a:t>
                      </a:r>
                    </a:p>
                  </a:txBody>
                  <a:tcPr/>
                </a:tc>
                <a:tc>
                  <a:txBody>
                    <a:bodyPr/>
                    <a:lstStyle/>
                    <a:p>
                      <a:pPr algn="ctr"/>
                      <a:r>
                        <a:rPr lang="en-US"/>
                        <a:t>No</a:t>
                      </a:r>
                    </a:p>
                  </a:txBody>
                  <a:tcPr/>
                </a:tc>
                <a:tc>
                  <a:txBody>
                    <a:bodyPr/>
                    <a:lstStyle/>
                    <a:p>
                      <a:pPr algn="ctr"/>
                      <a:r>
                        <a:rPr lang="en-US"/>
                        <a:t>No</a:t>
                      </a:r>
                    </a:p>
                  </a:txBody>
                  <a:tcPr/>
                </a:tc>
                <a:tc>
                  <a:txBody>
                    <a:bodyPr/>
                    <a:lstStyle/>
                    <a:p>
                      <a:pPr algn="ctr"/>
                      <a:r>
                        <a:rPr lang="en-US"/>
                        <a:t>Yes</a:t>
                      </a:r>
                    </a:p>
                  </a:txBody>
                  <a:tcPr/>
                </a:tc>
                <a:extLst>
                  <a:ext uri="{0D108BD9-81ED-4DB2-BD59-A6C34878D82A}">
                    <a16:rowId xmlns:a16="http://schemas.microsoft.com/office/drawing/2014/main" val="1964004235"/>
                  </a:ext>
                </a:extLst>
              </a:tr>
              <a:tr h="605526">
                <a:tc>
                  <a:txBody>
                    <a:bodyPr/>
                    <a:lstStyle/>
                    <a:p>
                      <a:pPr algn="ctr"/>
                      <a:r>
                        <a:rPr lang="en-US"/>
                        <a:t>[02]</a:t>
                      </a:r>
                    </a:p>
                  </a:txBody>
                  <a:tcPr/>
                </a:tc>
                <a:tc>
                  <a:txBody>
                    <a:bodyPr/>
                    <a:lstStyle/>
                    <a:p>
                      <a:pPr algn="ctr"/>
                      <a:r>
                        <a:rPr lang="en-US"/>
                        <a:t>No</a:t>
                      </a:r>
                    </a:p>
                  </a:txBody>
                  <a:tcPr/>
                </a:tc>
                <a:tc>
                  <a:txBody>
                    <a:bodyPr/>
                    <a:lstStyle/>
                    <a:p>
                      <a:pPr algn="ctr"/>
                      <a:r>
                        <a:rPr lang="en-US"/>
                        <a:t>Yes</a:t>
                      </a:r>
                    </a:p>
                  </a:txBody>
                  <a:tcPr/>
                </a:tc>
                <a:tc>
                  <a:txBody>
                    <a:bodyPr/>
                    <a:lstStyle/>
                    <a:p>
                      <a:pPr algn="ctr"/>
                      <a:r>
                        <a:rPr lang="en-US"/>
                        <a:t>Yes</a:t>
                      </a:r>
                    </a:p>
                  </a:txBody>
                  <a:tcPr/>
                </a:tc>
                <a:tc>
                  <a:txBody>
                    <a:bodyPr/>
                    <a:lstStyle/>
                    <a:p>
                      <a:pPr algn="ctr"/>
                      <a:r>
                        <a:rPr lang="en-US"/>
                        <a:t>No</a:t>
                      </a:r>
                    </a:p>
                  </a:txBody>
                  <a:tcPr/>
                </a:tc>
                <a:tc>
                  <a:txBody>
                    <a:bodyPr/>
                    <a:lstStyle/>
                    <a:p>
                      <a:pPr algn="ctr"/>
                      <a:r>
                        <a:rPr lang="en-US"/>
                        <a:t>No</a:t>
                      </a:r>
                    </a:p>
                  </a:txBody>
                  <a:tcPr/>
                </a:tc>
                <a:extLst>
                  <a:ext uri="{0D108BD9-81ED-4DB2-BD59-A6C34878D82A}">
                    <a16:rowId xmlns:a16="http://schemas.microsoft.com/office/drawing/2014/main" val="2343537119"/>
                  </a:ext>
                </a:extLst>
              </a:tr>
              <a:tr h="605526">
                <a:tc>
                  <a:txBody>
                    <a:bodyPr/>
                    <a:lstStyle/>
                    <a:p>
                      <a:pPr algn="ctr"/>
                      <a:r>
                        <a:rPr lang="en-US"/>
                        <a:t>[03]</a:t>
                      </a:r>
                    </a:p>
                  </a:txBody>
                  <a:tcPr/>
                </a:tc>
                <a:tc>
                  <a:txBody>
                    <a:bodyPr/>
                    <a:lstStyle/>
                    <a:p>
                      <a:pPr algn="ctr"/>
                      <a:r>
                        <a:rPr lang="en-US"/>
                        <a:t>No</a:t>
                      </a:r>
                    </a:p>
                  </a:txBody>
                  <a:tcPr/>
                </a:tc>
                <a:tc>
                  <a:txBody>
                    <a:bodyPr/>
                    <a:lstStyle/>
                    <a:p>
                      <a:pPr algn="ctr"/>
                      <a:r>
                        <a:rPr lang="en-US"/>
                        <a:t>No</a:t>
                      </a:r>
                    </a:p>
                  </a:txBody>
                  <a:tcPr/>
                </a:tc>
                <a:tc>
                  <a:txBody>
                    <a:bodyPr/>
                    <a:lstStyle/>
                    <a:p>
                      <a:pPr algn="ctr"/>
                      <a:r>
                        <a:rPr lang="en-US"/>
                        <a:t>Yes</a:t>
                      </a:r>
                    </a:p>
                  </a:txBody>
                  <a:tcPr/>
                </a:tc>
                <a:tc>
                  <a:txBody>
                    <a:bodyPr/>
                    <a:lstStyle/>
                    <a:p>
                      <a:pPr algn="ctr"/>
                      <a:r>
                        <a:rPr lang="en-US"/>
                        <a:t>Yes</a:t>
                      </a:r>
                    </a:p>
                  </a:txBody>
                  <a:tcPr/>
                </a:tc>
                <a:tc>
                  <a:txBody>
                    <a:bodyPr/>
                    <a:lstStyle/>
                    <a:p>
                      <a:pPr algn="ctr"/>
                      <a:r>
                        <a:rPr lang="en-US"/>
                        <a:t>Yes</a:t>
                      </a:r>
                    </a:p>
                  </a:txBody>
                  <a:tcPr/>
                </a:tc>
                <a:extLst>
                  <a:ext uri="{0D108BD9-81ED-4DB2-BD59-A6C34878D82A}">
                    <a16:rowId xmlns:a16="http://schemas.microsoft.com/office/drawing/2014/main" val="3734251123"/>
                  </a:ext>
                </a:extLst>
              </a:tr>
              <a:tr h="605526">
                <a:tc>
                  <a:txBody>
                    <a:bodyPr/>
                    <a:lstStyle/>
                    <a:p>
                      <a:pPr algn="ctr"/>
                      <a:r>
                        <a:rPr lang="en-US"/>
                        <a:t>[04]</a:t>
                      </a:r>
                    </a:p>
                  </a:txBody>
                  <a:tcPr/>
                </a:tc>
                <a:tc>
                  <a:txBody>
                    <a:bodyPr/>
                    <a:lstStyle/>
                    <a:p>
                      <a:pPr algn="ctr"/>
                      <a:r>
                        <a:rPr lang="en-US"/>
                        <a:t>No</a:t>
                      </a:r>
                    </a:p>
                  </a:txBody>
                  <a:tcPr/>
                </a:tc>
                <a:tc>
                  <a:txBody>
                    <a:bodyPr/>
                    <a:lstStyle/>
                    <a:p>
                      <a:pPr algn="ctr"/>
                      <a:r>
                        <a:rPr lang="en-US"/>
                        <a:t>No</a:t>
                      </a:r>
                    </a:p>
                  </a:txBody>
                  <a:tcPr/>
                </a:tc>
                <a:tc>
                  <a:txBody>
                    <a:bodyPr/>
                    <a:lstStyle/>
                    <a:p>
                      <a:pPr algn="ctr"/>
                      <a:r>
                        <a:rPr lang="en-US"/>
                        <a:t>Yes</a:t>
                      </a:r>
                    </a:p>
                  </a:txBody>
                  <a:tcPr/>
                </a:tc>
                <a:tc>
                  <a:txBody>
                    <a:bodyPr/>
                    <a:lstStyle/>
                    <a:p>
                      <a:pPr algn="ctr"/>
                      <a:r>
                        <a:rPr lang="en-US"/>
                        <a:t>No</a:t>
                      </a:r>
                    </a:p>
                  </a:txBody>
                  <a:tcPr/>
                </a:tc>
                <a:tc>
                  <a:txBody>
                    <a:bodyPr/>
                    <a:lstStyle/>
                    <a:p>
                      <a:pPr algn="ctr"/>
                      <a:r>
                        <a:rPr lang="en-US"/>
                        <a:t>Yes</a:t>
                      </a:r>
                    </a:p>
                  </a:txBody>
                  <a:tcPr/>
                </a:tc>
                <a:extLst>
                  <a:ext uri="{0D108BD9-81ED-4DB2-BD59-A6C34878D82A}">
                    <a16:rowId xmlns:a16="http://schemas.microsoft.com/office/drawing/2014/main" val="757389751"/>
                  </a:ext>
                </a:extLst>
              </a:tr>
              <a:tr h="605526">
                <a:tc>
                  <a:txBody>
                    <a:bodyPr/>
                    <a:lstStyle/>
                    <a:p>
                      <a:pPr algn="ctr"/>
                      <a:r>
                        <a:rPr lang="en-US"/>
                        <a:t>[05]</a:t>
                      </a:r>
                    </a:p>
                  </a:txBody>
                  <a:tcPr/>
                </a:tc>
                <a:tc>
                  <a:txBody>
                    <a:bodyPr/>
                    <a:lstStyle/>
                    <a:p>
                      <a:pPr algn="ctr"/>
                      <a:r>
                        <a:rPr lang="en-US"/>
                        <a:t>Yes</a:t>
                      </a:r>
                    </a:p>
                  </a:txBody>
                  <a:tcPr/>
                </a:tc>
                <a:tc>
                  <a:txBody>
                    <a:bodyPr/>
                    <a:lstStyle/>
                    <a:p>
                      <a:pPr algn="ctr"/>
                      <a:r>
                        <a:rPr lang="en-US"/>
                        <a:t>No</a:t>
                      </a:r>
                    </a:p>
                  </a:txBody>
                  <a:tcPr/>
                </a:tc>
                <a:tc>
                  <a:txBody>
                    <a:bodyPr/>
                    <a:lstStyle/>
                    <a:p>
                      <a:pPr algn="ctr"/>
                      <a:r>
                        <a:rPr lang="en-US"/>
                        <a:t>Yes</a:t>
                      </a:r>
                    </a:p>
                  </a:txBody>
                  <a:tcPr/>
                </a:tc>
                <a:tc>
                  <a:txBody>
                    <a:bodyPr/>
                    <a:lstStyle/>
                    <a:p>
                      <a:pPr algn="ctr"/>
                      <a:r>
                        <a:rPr lang="en-US"/>
                        <a:t>No</a:t>
                      </a:r>
                    </a:p>
                  </a:txBody>
                  <a:tcPr/>
                </a:tc>
                <a:tc>
                  <a:txBody>
                    <a:bodyPr/>
                    <a:lstStyle/>
                    <a:p>
                      <a:pPr algn="ctr"/>
                      <a:r>
                        <a:rPr lang="en-US"/>
                        <a:t>Yes</a:t>
                      </a:r>
                    </a:p>
                  </a:txBody>
                  <a:tcPr/>
                </a:tc>
                <a:extLst>
                  <a:ext uri="{0D108BD9-81ED-4DB2-BD59-A6C34878D82A}">
                    <a16:rowId xmlns:a16="http://schemas.microsoft.com/office/drawing/2014/main" val="2873008663"/>
                  </a:ext>
                </a:extLst>
              </a:tr>
              <a:tr h="605526">
                <a:tc>
                  <a:txBody>
                    <a:bodyPr/>
                    <a:lstStyle/>
                    <a:p>
                      <a:pPr algn="ctr"/>
                      <a:r>
                        <a:rPr lang="en-US"/>
                        <a:t>Our Research</a:t>
                      </a:r>
                    </a:p>
                  </a:txBody>
                  <a:tcPr/>
                </a:tc>
                <a:tc>
                  <a:txBody>
                    <a:bodyPr/>
                    <a:lstStyle/>
                    <a:p>
                      <a:pPr algn="ctr"/>
                      <a:r>
                        <a:rPr lang="en-US"/>
                        <a:t>Yes</a:t>
                      </a:r>
                    </a:p>
                  </a:txBody>
                  <a:tcPr/>
                </a:tc>
                <a:tc>
                  <a:txBody>
                    <a:bodyPr/>
                    <a:lstStyle/>
                    <a:p>
                      <a:pPr algn="ctr"/>
                      <a:r>
                        <a:rPr lang="en-US"/>
                        <a:t>Yes</a:t>
                      </a:r>
                    </a:p>
                  </a:txBody>
                  <a:tcPr/>
                </a:tc>
                <a:tc>
                  <a:txBody>
                    <a:bodyPr/>
                    <a:lstStyle/>
                    <a:p>
                      <a:pPr algn="ctr"/>
                      <a:r>
                        <a:rPr lang="en-US"/>
                        <a:t>Yes</a:t>
                      </a:r>
                    </a:p>
                  </a:txBody>
                  <a:tcPr/>
                </a:tc>
                <a:tc>
                  <a:txBody>
                    <a:bodyPr/>
                    <a:lstStyle/>
                    <a:p>
                      <a:pPr algn="ctr"/>
                      <a:r>
                        <a:rPr lang="en-US"/>
                        <a:t>Yes</a:t>
                      </a:r>
                    </a:p>
                  </a:txBody>
                  <a:tcPr/>
                </a:tc>
                <a:tc>
                  <a:txBody>
                    <a:bodyPr/>
                    <a:lstStyle/>
                    <a:p>
                      <a:pPr algn="ctr"/>
                      <a:r>
                        <a:rPr lang="en-US"/>
                        <a:t>Yes</a:t>
                      </a:r>
                    </a:p>
                  </a:txBody>
                  <a:tcPr/>
                </a:tc>
                <a:extLst>
                  <a:ext uri="{0D108BD9-81ED-4DB2-BD59-A6C34878D82A}">
                    <a16:rowId xmlns:a16="http://schemas.microsoft.com/office/drawing/2014/main" val="1847483973"/>
                  </a:ext>
                </a:extLst>
              </a:tr>
            </a:tbl>
          </a:graphicData>
        </a:graphic>
      </p:graphicFrame>
    </p:spTree>
    <p:extLst>
      <p:ext uri="{BB962C8B-B14F-4D97-AF65-F5344CB8AC3E}">
        <p14:creationId xmlns:p14="http://schemas.microsoft.com/office/powerpoint/2010/main" val="78674408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9713-E639-B29E-1965-DA268422961E}"/>
              </a:ext>
            </a:extLst>
          </p:cNvPr>
          <p:cNvSpPr>
            <a:spLocks noGrp="1"/>
          </p:cNvSpPr>
          <p:nvPr>
            <p:ph type="title"/>
          </p:nvPr>
        </p:nvSpPr>
        <p:spPr/>
        <p:txBody>
          <a:bodyPr/>
          <a:lstStyle/>
          <a:p>
            <a:r>
              <a:rPr lang="en-US"/>
              <a:t>Methodology</a:t>
            </a:r>
          </a:p>
        </p:txBody>
      </p:sp>
      <p:sp>
        <p:nvSpPr>
          <p:cNvPr id="5" name="Slide Number Placeholder 4">
            <a:extLst>
              <a:ext uri="{FF2B5EF4-FFF2-40B4-BE49-F238E27FC236}">
                <a16:creationId xmlns:a16="http://schemas.microsoft.com/office/drawing/2014/main" id="{09AE444B-44D3-C9B7-CBE1-F420CE35E525}"/>
              </a:ext>
            </a:extLst>
          </p:cNvPr>
          <p:cNvSpPr>
            <a:spLocks noGrp="1"/>
          </p:cNvSpPr>
          <p:nvPr>
            <p:ph type="sldNum" sz="quarter" idx="29"/>
          </p:nvPr>
        </p:nvSpPr>
        <p:spPr/>
        <p:txBody>
          <a:bodyPr/>
          <a:lstStyle/>
          <a:p>
            <a:fld id="{47FEACEE-25B4-4A2D-B147-27296E36371D}" type="slidenum">
              <a:rPr lang="en-US" altLang="zh-CN" smtClean="0"/>
              <a:t>46</a:t>
            </a:fld>
            <a:endParaRPr lang="en-US" altLang="zh-CN"/>
          </a:p>
        </p:txBody>
      </p:sp>
      <p:sp>
        <p:nvSpPr>
          <p:cNvPr id="6" name="Rectangle 5">
            <a:extLst>
              <a:ext uri="{FF2B5EF4-FFF2-40B4-BE49-F238E27FC236}">
                <a16:creationId xmlns:a16="http://schemas.microsoft.com/office/drawing/2014/main" id="{0C611B03-5F36-5BDD-7C56-78BA09C186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grpSp>
        <p:nvGrpSpPr>
          <p:cNvPr id="3" name="Group 2">
            <a:extLst>
              <a:ext uri="{FF2B5EF4-FFF2-40B4-BE49-F238E27FC236}">
                <a16:creationId xmlns:a16="http://schemas.microsoft.com/office/drawing/2014/main" id="{FEEBEB48-C4D9-A818-02EF-CD865197A197}"/>
              </a:ext>
            </a:extLst>
          </p:cNvPr>
          <p:cNvGrpSpPr/>
          <p:nvPr/>
        </p:nvGrpSpPr>
        <p:grpSpPr>
          <a:xfrm>
            <a:off x="587829" y="1478290"/>
            <a:ext cx="10937851" cy="4542561"/>
            <a:chOff x="587829" y="1478290"/>
            <a:chExt cx="10937851" cy="4542561"/>
          </a:xfrm>
        </p:grpSpPr>
        <p:pic>
          <p:nvPicPr>
            <p:cNvPr id="4" name="Picture 3">
              <a:extLst>
                <a:ext uri="{FF2B5EF4-FFF2-40B4-BE49-F238E27FC236}">
                  <a16:creationId xmlns:a16="http://schemas.microsoft.com/office/drawing/2014/main" id="{1406EEC0-9318-E1CA-3980-099135D1D144}"/>
                </a:ext>
              </a:extLst>
            </p:cNvPr>
            <p:cNvPicPr>
              <a:picLocks noChangeAspect="1"/>
            </p:cNvPicPr>
            <p:nvPr/>
          </p:nvPicPr>
          <p:blipFill>
            <a:blip r:embed="rId2"/>
            <a:stretch>
              <a:fillRect/>
            </a:stretch>
          </p:blipFill>
          <p:spPr>
            <a:xfrm>
              <a:off x="863981" y="3271491"/>
              <a:ext cx="669297" cy="674630"/>
            </a:xfrm>
            <a:prstGeom prst="rect">
              <a:avLst/>
            </a:prstGeom>
          </p:spPr>
        </p:pic>
        <p:pic>
          <p:nvPicPr>
            <p:cNvPr id="8" name="Picture 7">
              <a:extLst>
                <a:ext uri="{FF2B5EF4-FFF2-40B4-BE49-F238E27FC236}">
                  <a16:creationId xmlns:a16="http://schemas.microsoft.com/office/drawing/2014/main" id="{63712B46-C6FD-313A-CD5C-1ADEB82F1C2F}"/>
                </a:ext>
              </a:extLst>
            </p:cNvPr>
            <p:cNvPicPr>
              <a:picLocks noChangeAspect="1"/>
            </p:cNvPicPr>
            <p:nvPr/>
          </p:nvPicPr>
          <p:blipFill>
            <a:blip r:embed="rId3"/>
            <a:stretch>
              <a:fillRect/>
            </a:stretch>
          </p:blipFill>
          <p:spPr>
            <a:xfrm>
              <a:off x="2406718" y="3165806"/>
              <a:ext cx="857573" cy="886000"/>
            </a:xfrm>
            <a:prstGeom prst="rect">
              <a:avLst/>
            </a:prstGeom>
          </p:spPr>
        </p:pic>
        <p:pic>
          <p:nvPicPr>
            <p:cNvPr id="10" name="Picture 9">
              <a:extLst>
                <a:ext uri="{FF2B5EF4-FFF2-40B4-BE49-F238E27FC236}">
                  <a16:creationId xmlns:a16="http://schemas.microsoft.com/office/drawing/2014/main" id="{C36FD4C3-3F7D-F65B-983E-411AC8E0C22A}"/>
                </a:ext>
              </a:extLst>
            </p:cNvPr>
            <p:cNvPicPr>
              <a:picLocks noChangeAspect="1"/>
            </p:cNvPicPr>
            <p:nvPr/>
          </p:nvPicPr>
          <p:blipFill>
            <a:blip r:embed="rId4"/>
            <a:stretch>
              <a:fillRect/>
            </a:stretch>
          </p:blipFill>
          <p:spPr>
            <a:xfrm>
              <a:off x="4137731" y="3211545"/>
              <a:ext cx="1238407" cy="852033"/>
            </a:xfrm>
            <a:prstGeom prst="rect">
              <a:avLst/>
            </a:prstGeom>
          </p:spPr>
        </p:pic>
        <p:pic>
          <p:nvPicPr>
            <p:cNvPr id="13" name="Picture 12">
              <a:extLst>
                <a:ext uri="{FF2B5EF4-FFF2-40B4-BE49-F238E27FC236}">
                  <a16:creationId xmlns:a16="http://schemas.microsoft.com/office/drawing/2014/main" id="{D7A9CB31-1A37-90D1-20E0-D217889FA5D2}"/>
                </a:ext>
              </a:extLst>
            </p:cNvPr>
            <p:cNvPicPr>
              <a:picLocks noChangeAspect="1"/>
            </p:cNvPicPr>
            <p:nvPr/>
          </p:nvPicPr>
          <p:blipFill>
            <a:blip r:embed="rId5"/>
            <a:stretch>
              <a:fillRect/>
            </a:stretch>
          </p:blipFill>
          <p:spPr>
            <a:xfrm>
              <a:off x="6306890" y="3158365"/>
              <a:ext cx="1014172" cy="958392"/>
            </a:xfrm>
            <a:prstGeom prst="rect">
              <a:avLst/>
            </a:prstGeom>
          </p:spPr>
        </p:pic>
        <p:pic>
          <p:nvPicPr>
            <p:cNvPr id="15" name="Picture 14">
              <a:extLst>
                <a:ext uri="{FF2B5EF4-FFF2-40B4-BE49-F238E27FC236}">
                  <a16:creationId xmlns:a16="http://schemas.microsoft.com/office/drawing/2014/main" id="{2F07B82B-DCBC-3DA5-109D-1CF659A9DF79}"/>
                </a:ext>
              </a:extLst>
            </p:cNvPr>
            <p:cNvPicPr>
              <a:picLocks noChangeAspect="1"/>
            </p:cNvPicPr>
            <p:nvPr/>
          </p:nvPicPr>
          <p:blipFill>
            <a:blip r:embed="rId6"/>
            <a:stretch>
              <a:fillRect/>
            </a:stretch>
          </p:blipFill>
          <p:spPr>
            <a:xfrm>
              <a:off x="8132580" y="3158365"/>
              <a:ext cx="1055264" cy="954763"/>
            </a:xfrm>
            <a:prstGeom prst="rect">
              <a:avLst/>
            </a:prstGeom>
          </p:spPr>
        </p:pic>
        <p:pic>
          <p:nvPicPr>
            <p:cNvPr id="17" name="Picture 16">
              <a:extLst>
                <a:ext uri="{FF2B5EF4-FFF2-40B4-BE49-F238E27FC236}">
                  <a16:creationId xmlns:a16="http://schemas.microsoft.com/office/drawing/2014/main" id="{F88676DA-215B-CA61-52F2-2616314F0107}"/>
                </a:ext>
              </a:extLst>
            </p:cNvPr>
            <p:cNvPicPr>
              <a:picLocks noChangeAspect="1"/>
            </p:cNvPicPr>
            <p:nvPr/>
          </p:nvPicPr>
          <p:blipFill>
            <a:blip r:embed="rId7"/>
            <a:stretch>
              <a:fillRect/>
            </a:stretch>
          </p:blipFill>
          <p:spPr>
            <a:xfrm>
              <a:off x="10085695" y="3100910"/>
              <a:ext cx="1025925" cy="954763"/>
            </a:xfrm>
            <a:prstGeom prst="rect">
              <a:avLst/>
            </a:prstGeom>
          </p:spPr>
        </p:pic>
        <p:pic>
          <p:nvPicPr>
            <p:cNvPr id="19" name="Picture 18">
              <a:extLst>
                <a:ext uri="{FF2B5EF4-FFF2-40B4-BE49-F238E27FC236}">
                  <a16:creationId xmlns:a16="http://schemas.microsoft.com/office/drawing/2014/main" id="{98BF1F20-643E-0477-9F44-BAF49A5AB796}"/>
                </a:ext>
              </a:extLst>
            </p:cNvPr>
            <p:cNvPicPr>
              <a:picLocks noChangeAspect="1"/>
            </p:cNvPicPr>
            <p:nvPr/>
          </p:nvPicPr>
          <p:blipFill>
            <a:blip r:embed="rId8"/>
            <a:stretch>
              <a:fillRect/>
            </a:stretch>
          </p:blipFill>
          <p:spPr>
            <a:xfrm>
              <a:off x="6330016" y="1545762"/>
              <a:ext cx="701293" cy="763518"/>
            </a:xfrm>
            <a:prstGeom prst="rect">
              <a:avLst/>
            </a:prstGeom>
          </p:spPr>
        </p:pic>
        <p:pic>
          <p:nvPicPr>
            <p:cNvPr id="21" name="Picture 20">
              <a:extLst>
                <a:ext uri="{FF2B5EF4-FFF2-40B4-BE49-F238E27FC236}">
                  <a16:creationId xmlns:a16="http://schemas.microsoft.com/office/drawing/2014/main" id="{64B5AE09-28B4-F693-F5D2-9E7FDBFB156C}"/>
                </a:ext>
              </a:extLst>
            </p:cNvPr>
            <p:cNvPicPr>
              <a:picLocks noChangeAspect="1"/>
            </p:cNvPicPr>
            <p:nvPr/>
          </p:nvPicPr>
          <p:blipFill>
            <a:blip r:embed="rId9"/>
            <a:stretch>
              <a:fillRect/>
            </a:stretch>
          </p:blipFill>
          <p:spPr>
            <a:xfrm>
              <a:off x="10174263" y="5098296"/>
              <a:ext cx="997299" cy="871553"/>
            </a:xfrm>
            <a:prstGeom prst="rect">
              <a:avLst/>
            </a:prstGeom>
          </p:spPr>
        </p:pic>
        <p:cxnSp>
          <p:nvCxnSpPr>
            <p:cNvPr id="25" name="Straight Arrow Connector 24">
              <a:extLst>
                <a:ext uri="{FF2B5EF4-FFF2-40B4-BE49-F238E27FC236}">
                  <a16:creationId xmlns:a16="http://schemas.microsoft.com/office/drawing/2014/main" id="{5336D01D-D80A-8096-A0C8-FB0CEF8D12D5}"/>
                </a:ext>
              </a:extLst>
            </p:cNvPr>
            <p:cNvCxnSpPr/>
            <p:nvPr/>
          </p:nvCxnSpPr>
          <p:spPr>
            <a:xfrm flipH="1">
              <a:off x="1182631" y="2555193"/>
              <a:ext cx="0" cy="6031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ED8392E3-CC83-8C6D-BD69-3358AEB51F79}"/>
                </a:ext>
              </a:extLst>
            </p:cNvPr>
            <p:cNvCxnSpPr/>
            <p:nvPr/>
          </p:nvCxnSpPr>
          <p:spPr>
            <a:xfrm>
              <a:off x="1623701" y="3578291"/>
              <a:ext cx="7093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9796C04B-4D0C-D6F2-5D40-1BB4DE0BAAFB}"/>
                </a:ext>
              </a:extLst>
            </p:cNvPr>
            <p:cNvCxnSpPr/>
            <p:nvPr/>
          </p:nvCxnSpPr>
          <p:spPr>
            <a:xfrm>
              <a:off x="3348527" y="3589196"/>
              <a:ext cx="7093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B92574C6-BB0B-B64E-AE5A-668C977A5B6D}"/>
                </a:ext>
              </a:extLst>
            </p:cNvPr>
            <p:cNvCxnSpPr/>
            <p:nvPr/>
          </p:nvCxnSpPr>
          <p:spPr>
            <a:xfrm>
              <a:off x="5490978" y="3642830"/>
              <a:ext cx="70930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226876D8-A590-E784-B8D1-C2A656D6A562}"/>
                </a:ext>
              </a:extLst>
            </p:cNvPr>
            <p:cNvCxnSpPr/>
            <p:nvPr/>
          </p:nvCxnSpPr>
          <p:spPr>
            <a:xfrm>
              <a:off x="7409204" y="3601120"/>
              <a:ext cx="62115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F3A28671-99A9-EE5B-DD87-0F354EB80E5B}"/>
                </a:ext>
              </a:extLst>
            </p:cNvPr>
            <p:cNvCxnSpPr/>
            <p:nvPr/>
          </p:nvCxnSpPr>
          <p:spPr>
            <a:xfrm>
              <a:off x="9330584" y="3578291"/>
              <a:ext cx="62115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5FE0E04D-7D6E-10BB-00F1-6192DC21BB91}"/>
                </a:ext>
              </a:extLst>
            </p:cNvPr>
            <p:cNvCxnSpPr/>
            <p:nvPr/>
          </p:nvCxnSpPr>
          <p:spPr>
            <a:xfrm flipH="1">
              <a:off x="10598657" y="4175072"/>
              <a:ext cx="0" cy="7985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39" name="Picture 38">
              <a:extLst>
                <a:ext uri="{FF2B5EF4-FFF2-40B4-BE49-F238E27FC236}">
                  <a16:creationId xmlns:a16="http://schemas.microsoft.com/office/drawing/2014/main" id="{2FF14646-B9C3-A9E2-3180-1971BF52672B}"/>
                </a:ext>
              </a:extLst>
            </p:cNvPr>
            <p:cNvPicPr>
              <a:picLocks noChangeAspect="1"/>
            </p:cNvPicPr>
            <p:nvPr/>
          </p:nvPicPr>
          <p:blipFill>
            <a:blip r:embed="rId10"/>
            <a:stretch>
              <a:fillRect/>
            </a:stretch>
          </p:blipFill>
          <p:spPr>
            <a:xfrm>
              <a:off x="703472" y="1549241"/>
              <a:ext cx="1068202" cy="892826"/>
            </a:xfrm>
            <a:prstGeom prst="rect">
              <a:avLst/>
            </a:prstGeom>
          </p:spPr>
        </p:pic>
        <p:cxnSp>
          <p:nvCxnSpPr>
            <p:cNvPr id="40" name="Straight Arrow Connector 39">
              <a:extLst>
                <a:ext uri="{FF2B5EF4-FFF2-40B4-BE49-F238E27FC236}">
                  <a16:creationId xmlns:a16="http://schemas.microsoft.com/office/drawing/2014/main" id="{248E12BC-89B2-6339-B793-6E6744A6B9D5}"/>
                </a:ext>
              </a:extLst>
            </p:cNvPr>
            <p:cNvCxnSpPr/>
            <p:nvPr/>
          </p:nvCxnSpPr>
          <p:spPr>
            <a:xfrm>
              <a:off x="6680662" y="2331602"/>
              <a:ext cx="17665" cy="7073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6A66A67B-9B78-3C19-B2B6-8E517A3910AB}"/>
                </a:ext>
              </a:extLst>
            </p:cNvPr>
            <p:cNvCxnSpPr/>
            <p:nvPr/>
          </p:nvCxnSpPr>
          <p:spPr>
            <a:xfrm flipV="1">
              <a:off x="1887317" y="1931350"/>
              <a:ext cx="4327056" cy="695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2B6D1373-5547-F074-D868-31507B12E1FC}"/>
                </a:ext>
              </a:extLst>
            </p:cNvPr>
            <p:cNvCxnSpPr/>
            <p:nvPr/>
          </p:nvCxnSpPr>
          <p:spPr>
            <a:xfrm>
              <a:off x="7161376" y="1927521"/>
              <a:ext cx="343728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01C7E64E-8A42-930A-B384-CA387997634D}"/>
                </a:ext>
              </a:extLst>
            </p:cNvPr>
            <p:cNvCxnSpPr/>
            <p:nvPr/>
          </p:nvCxnSpPr>
          <p:spPr>
            <a:xfrm flipH="1">
              <a:off x="10598657" y="1927521"/>
              <a:ext cx="0" cy="10036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20F6A260-DFE0-DE77-AD80-6F02C331BE59}"/>
                </a:ext>
              </a:extLst>
            </p:cNvPr>
            <p:cNvSpPr txBox="1"/>
            <p:nvPr/>
          </p:nvSpPr>
          <p:spPr>
            <a:xfrm>
              <a:off x="1771674" y="1524942"/>
              <a:ext cx="803326" cy="369332"/>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900">
                  <a:latin typeface="Posterama" panose="020B0504020200020000" pitchFamily="34" charset="0"/>
                  <a:ea typeface="微软雅黑"/>
                  <a:cs typeface="Posterama" panose="020B0504020200020000" pitchFamily="34" charset="0"/>
                </a:rPr>
                <a:t>SDN Controller</a:t>
              </a:r>
            </a:p>
          </p:txBody>
        </p:sp>
        <p:sp>
          <p:nvSpPr>
            <p:cNvPr id="50" name="TextBox 49">
              <a:extLst>
                <a:ext uri="{FF2B5EF4-FFF2-40B4-BE49-F238E27FC236}">
                  <a16:creationId xmlns:a16="http://schemas.microsoft.com/office/drawing/2014/main" id="{05F8523F-EFEA-CB5B-097D-A30E093792B8}"/>
                </a:ext>
              </a:extLst>
            </p:cNvPr>
            <p:cNvSpPr txBox="1"/>
            <p:nvPr/>
          </p:nvSpPr>
          <p:spPr>
            <a:xfrm>
              <a:off x="7007541" y="1478290"/>
              <a:ext cx="803326" cy="369332"/>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900">
                  <a:latin typeface="Posterama" panose="020B0504020200020000" pitchFamily="34" charset="0"/>
                  <a:ea typeface="微软雅黑"/>
                  <a:cs typeface="Posterama" panose="020B0504020200020000" pitchFamily="34" charset="0"/>
                </a:rPr>
                <a:t>Machine Learning</a:t>
              </a:r>
            </a:p>
          </p:txBody>
        </p:sp>
        <p:sp>
          <p:nvSpPr>
            <p:cNvPr id="51" name="TextBox 50">
              <a:extLst>
                <a:ext uri="{FF2B5EF4-FFF2-40B4-BE49-F238E27FC236}">
                  <a16:creationId xmlns:a16="http://schemas.microsoft.com/office/drawing/2014/main" id="{2EA3DF7F-2E08-5124-2061-8FB8B1E8E322}"/>
                </a:ext>
              </a:extLst>
            </p:cNvPr>
            <p:cNvSpPr txBox="1"/>
            <p:nvPr/>
          </p:nvSpPr>
          <p:spPr>
            <a:xfrm>
              <a:off x="2396244" y="4192335"/>
              <a:ext cx="878520" cy="369332"/>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900"/>
                <a:t>Policy Identification</a:t>
              </a:r>
              <a:endParaRPr lang="en-US" sz="900">
                <a:latin typeface="Posterama" panose="020B0504020200020000" pitchFamily="34" charset="0"/>
                <a:ea typeface="微软雅黑"/>
                <a:cs typeface="Posterama" panose="020B0504020200020000" pitchFamily="34" charset="0"/>
              </a:endParaRPr>
            </a:p>
          </p:txBody>
        </p:sp>
        <p:sp>
          <p:nvSpPr>
            <p:cNvPr id="52" name="TextBox 51">
              <a:extLst>
                <a:ext uri="{FF2B5EF4-FFF2-40B4-BE49-F238E27FC236}">
                  <a16:creationId xmlns:a16="http://schemas.microsoft.com/office/drawing/2014/main" id="{564585F4-2695-6E95-24B6-F9DB18B878CF}"/>
                </a:ext>
              </a:extLst>
            </p:cNvPr>
            <p:cNvSpPr txBox="1"/>
            <p:nvPr/>
          </p:nvSpPr>
          <p:spPr>
            <a:xfrm>
              <a:off x="587829" y="4113128"/>
              <a:ext cx="1139817" cy="507831"/>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900"/>
                <a:t>Adaptive Security Policy Enforcement Module</a:t>
              </a:r>
              <a:endParaRPr lang="en-US" sz="900">
                <a:latin typeface="Posterama" panose="020B0504020200020000" pitchFamily="34" charset="0"/>
                <a:ea typeface="微软雅黑"/>
                <a:cs typeface="Posterama" panose="020B0504020200020000" pitchFamily="34" charset="0"/>
              </a:endParaRPr>
            </a:p>
          </p:txBody>
        </p:sp>
        <p:sp>
          <p:nvSpPr>
            <p:cNvPr id="53" name="TextBox 52">
              <a:extLst>
                <a:ext uri="{FF2B5EF4-FFF2-40B4-BE49-F238E27FC236}">
                  <a16:creationId xmlns:a16="http://schemas.microsoft.com/office/drawing/2014/main" id="{D4C919E8-3A1A-A26A-00D1-46C47AF1C4E3}"/>
                </a:ext>
              </a:extLst>
            </p:cNvPr>
            <p:cNvSpPr txBox="1"/>
            <p:nvPr/>
          </p:nvSpPr>
          <p:spPr>
            <a:xfrm>
              <a:off x="9355253" y="5651519"/>
              <a:ext cx="803326" cy="369332"/>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900"/>
                <a:t>Alerts System</a:t>
              </a:r>
              <a:endParaRPr lang="en-US" sz="900">
                <a:latin typeface="Posterama" panose="020B0504020200020000" pitchFamily="34" charset="0"/>
                <a:ea typeface="微软雅黑"/>
                <a:cs typeface="Posterama" panose="020B0504020200020000" pitchFamily="34" charset="0"/>
              </a:endParaRPr>
            </a:p>
          </p:txBody>
        </p:sp>
        <p:sp>
          <p:nvSpPr>
            <p:cNvPr id="54" name="TextBox 53">
              <a:extLst>
                <a:ext uri="{FF2B5EF4-FFF2-40B4-BE49-F238E27FC236}">
                  <a16:creationId xmlns:a16="http://schemas.microsoft.com/office/drawing/2014/main" id="{E2410356-3AE2-D97F-929F-978F852430E1}"/>
                </a:ext>
              </a:extLst>
            </p:cNvPr>
            <p:cNvSpPr txBox="1"/>
            <p:nvPr/>
          </p:nvSpPr>
          <p:spPr>
            <a:xfrm>
              <a:off x="4355271" y="4223153"/>
              <a:ext cx="803326" cy="507831"/>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900"/>
                <a:t>Automated Policy Enforcement</a:t>
              </a:r>
              <a:endParaRPr lang="en-US" sz="900">
                <a:latin typeface="Posterama" panose="020B0504020200020000" pitchFamily="34" charset="0"/>
                <a:ea typeface="微软雅黑"/>
                <a:cs typeface="Posterama" panose="020B0504020200020000" pitchFamily="34" charset="0"/>
              </a:endParaRPr>
            </a:p>
          </p:txBody>
        </p:sp>
        <p:sp>
          <p:nvSpPr>
            <p:cNvPr id="55" name="TextBox 54">
              <a:extLst>
                <a:ext uri="{FF2B5EF4-FFF2-40B4-BE49-F238E27FC236}">
                  <a16:creationId xmlns:a16="http://schemas.microsoft.com/office/drawing/2014/main" id="{0D5DA616-759B-DECA-0AC2-532B7192E37C}"/>
                </a:ext>
              </a:extLst>
            </p:cNvPr>
            <p:cNvSpPr txBox="1"/>
            <p:nvPr/>
          </p:nvSpPr>
          <p:spPr>
            <a:xfrm>
              <a:off x="6315530" y="4236135"/>
              <a:ext cx="996891" cy="369332"/>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900"/>
                <a:t>Technical Implementation</a:t>
              </a:r>
              <a:endParaRPr lang="en-US" sz="900">
                <a:latin typeface="Posterama" panose="020B0504020200020000" pitchFamily="34" charset="0"/>
                <a:ea typeface="微软雅黑"/>
                <a:cs typeface="Posterama" panose="020B0504020200020000" pitchFamily="34" charset="0"/>
              </a:endParaRPr>
            </a:p>
          </p:txBody>
        </p:sp>
        <p:sp>
          <p:nvSpPr>
            <p:cNvPr id="56" name="TextBox 55">
              <a:extLst>
                <a:ext uri="{FF2B5EF4-FFF2-40B4-BE49-F238E27FC236}">
                  <a16:creationId xmlns:a16="http://schemas.microsoft.com/office/drawing/2014/main" id="{821C71E2-5AFE-B924-81E7-8D6CFFD04FED}"/>
                </a:ext>
              </a:extLst>
            </p:cNvPr>
            <p:cNvSpPr txBox="1"/>
            <p:nvPr/>
          </p:nvSpPr>
          <p:spPr>
            <a:xfrm>
              <a:off x="8161767" y="4224684"/>
              <a:ext cx="996889" cy="369332"/>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900"/>
                <a:t>Logical Implementation</a:t>
              </a:r>
              <a:endParaRPr lang="en-US" sz="900">
                <a:latin typeface="Posterama" panose="020B0504020200020000" pitchFamily="34" charset="0"/>
                <a:ea typeface="微软雅黑"/>
                <a:cs typeface="Posterama" panose="020B0504020200020000" pitchFamily="34" charset="0"/>
              </a:endParaRPr>
            </a:p>
          </p:txBody>
        </p:sp>
        <p:sp>
          <p:nvSpPr>
            <p:cNvPr id="57" name="TextBox 56">
              <a:extLst>
                <a:ext uri="{FF2B5EF4-FFF2-40B4-BE49-F238E27FC236}">
                  <a16:creationId xmlns:a16="http://schemas.microsoft.com/office/drawing/2014/main" id="{51D66522-609B-2331-571F-F9A812A4D012}"/>
                </a:ext>
              </a:extLst>
            </p:cNvPr>
            <p:cNvSpPr txBox="1"/>
            <p:nvPr/>
          </p:nvSpPr>
          <p:spPr>
            <a:xfrm>
              <a:off x="10493058" y="2602863"/>
              <a:ext cx="1032622" cy="507831"/>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900"/>
                <a:t>Social Engineering Countermeasures</a:t>
              </a:r>
              <a:endParaRPr lang="en-US" sz="900">
                <a:latin typeface="Posterama" panose="020B0504020200020000" pitchFamily="34" charset="0"/>
                <a:ea typeface="微软雅黑"/>
                <a:cs typeface="Posterama" panose="020B0504020200020000" pitchFamily="34" charset="0"/>
              </a:endParaRPr>
            </a:p>
          </p:txBody>
        </p:sp>
      </p:grpSp>
    </p:spTree>
    <p:extLst>
      <p:ext uri="{BB962C8B-B14F-4D97-AF65-F5344CB8AC3E}">
        <p14:creationId xmlns:p14="http://schemas.microsoft.com/office/powerpoint/2010/main" val="234149053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4E3E-AB19-72D5-949E-3A231BD6D78C}"/>
              </a:ext>
            </a:extLst>
          </p:cNvPr>
          <p:cNvSpPr>
            <a:spLocks noGrp="1"/>
          </p:cNvSpPr>
          <p:nvPr>
            <p:ph type="title"/>
          </p:nvPr>
        </p:nvSpPr>
        <p:spPr/>
        <p:txBody>
          <a:bodyPr/>
          <a:lstStyle/>
          <a:p>
            <a:r>
              <a:rPr lang="en-US"/>
              <a:t>Technologies</a:t>
            </a:r>
          </a:p>
        </p:txBody>
      </p:sp>
      <p:sp>
        <p:nvSpPr>
          <p:cNvPr id="3" name="Chart Placeholder 2">
            <a:extLst>
              <a:ext uri="{FF2B5EF4-FFF2-40B4-BE49-F238E27FC236}">
                <a16:creationId xmlns:a16="http://schemas.microsoft.com/office/drawing/2014/main" id="{A1C8F41D-114A-45D4-6CBF-27F5650CCCE3}"/>
              </a:ext>
            </a:extLst>
          </p:cNvPr>
          <p:cNvSpPr>
            <a:spLocks noGrp="1"/>
          </p:cNvSpPr>
          <p:nvPr>
            <p:ph type="chart" sz="quarter" idx="27"/>
          </p:nvPr>
        </p:nvSpPr>
        <p:spPr>
          <a:xfrm>
            <a:off x="690483" y="1622510"/>
            <a:ext cx="3183594" cy="4614872"/>
          </a:xfrm>
        </p:spPr>
        <p:txBody>
          <a:bodyPr/>
          <a:lstStyle/>
          <a:p>
            <a:pPr>
              <a:lnSpc>
                <a:spcPct val="150000"/>
              </a:lnSpc>
            </a:pPr>
            <a:r>
              <a:rPr lang="en-US" b="1"/>
              <a:t>Python</a:t>
            </a:r>
          </a:p>
          <a:p>
            <a:pPr>
              <a:lnSpc>
                <a:spcPct val="150000"/>
              </a:lnSpc>
            </a:pPr>
            <a:r>
              <a:rPr lang="en-US" b="1"/>
              <a:t>Java</a:t>
            </a:r>
          </a:p>
          <a:p>
            <a:pPr>
              <a:lnSpc>
                <a:spcPct val="150000"/>
              </a:lnSpc>
            </a:pPr>
            <a:r>
              <a:rPr lang="en-US" b="1" err="1"/>
              <a:t>OpenDaylight</a:t>
            </a:r>
            <a:endParaRPr lang="en-US" b="1"/>
          </a:p>
          <a:p>
            <a:pPr>
              <a:lnSpc>
                <a:spcPct val="150000"/>
              </a:lnSpc>
            </a:pPr>
            <a:r>
              <a:rPr lang="en-US" b="1"/>
              <a:t>Apache Kafka</a:t>
            </a:r>
          </a:p>
          <a:p>
            <a:pPr>
              <a:lnSpc>
                <a:spcPct val="150000"/>
              </a:lnSpc>
            </a:pPr>
            <a:r>
              <a:rPr lang="en-US" b="1"/>
              <a:t>MySQL or MongoDB</a:t>
            </a:r>
          </a:p>
          <a:p>
            <a:pPr>
              <a:lnSpc>
                <a:spcPct val="150000"/>
              </a:lnSpc>
            </a:pPr>
            <a:r>
              <a:rPr lang="en-US" b="1"/>
              <a:t>Machine Learning Algorithms</a:t>
            </a:r>
          </a:p>
        </p:txBody>
      </p:sp>
      <p:sp>
        <p:nvSpPr>
          <p:cNvPr id="5" name="Slide Number Placeholder 4">
            <a:extLst>
              <a:ext uri="{FF2B5EF4-FFF2-40B4-BE49-F238E27FC236}">
                <a16:creationId xmlns:a16="http://schemas.microsoft.com/office/drawing/2014/main" id="{33E1BC89-157C-C4C3-734F-6E0A543BCE07}"/>
              </a:ext>
            </a:extLst>
          </p:cNvPr>
          <p:cNvSpPr>
            <a:spLocks noGrp="1"/>
          </p:cNvSpPr>
          <p:nvPr>
            <p:ph type="sldNum" sz="quarter" idx="29"/>
          </p:nvPr>
        </p:nvSpPr>
        <p:spPr/>
        <p:txBody>
          <a:bodyPr/>
          <a:lstStyle/>
          <a:p>
            <a:fld id="{47FEACEE-25B4-4A2D-B147-27296E36371D}" type="slidenum">
              <a:rPr lang="en-US" altLang="zh-CN" smtClean="0"/>
              <a:t>47</a:t>
            </a:fld>
            <a:endParaRPr lang="en-US" altLang="zh-CN"/>
          </a:p>
        </p:txBody>
      </p:sp>
      <p:sp>
        <p:nvSpPr>
          <p:cNvPr id="6" name="Rectangle 5">
            <a:extLst>
              <a:ext uri="{FF2B5EF4-FFF2-40B4-BE49-F238E27FC236}">
                <a16:creationId xmlns:a16="http://schemas.microsoft.com/office/drawing/2014/main" id="{9A170297-1CE4-C18F-AF13-E59E2B70BA9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pic>
        <p:nvPicPr>
          <p:cNvPr id="2050" name="Picture 2" descr="Python (programming language) - Wikipedia">
            <a:extLst>
              <a:ext uri="{FF2B5EF4-FFF2-40B4-BE49-F238E27FC236}">
                <a16:creationId xmlns:a16="http://schemas.microsoft.com/office/drawing/2014/main" id="{BC2DD3D0-560A-570D-3DB1-582578BECB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10266" y="1622510"/>
            <a:ext cx="1043647" cy="11460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ysql png images | PNGWing">
            <a:extLst>
              <a:ext uri="{FF2B5EF4-FFF2-40B4-BE49-F238E27FC236}">
                <a16:creationId xmlns:a16="http://schemas.microsoft.com/office/drawing/2014/main" id="{0C3EF889-EDA0-075E-6C60-62DD54E987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5608316" y="3884005"/>
            <a:ext cx="1773416" cy="11154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OpenDaylight Project · GitHub">
            <a:extLst>
              <a:ext uri="{FF2B5EF4-FFF2-40B4-BE49-F238E27FC236}">
                <a16:creationId xmlns:a16="http://schemas.microsoft.com/office/drawing/2014/main" id="{C3F47856-D402-8BF2-5854-C4230EE4793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15972" y="1622510"/>
            <a:ext cx="1436414" cy="14364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Kafka Logo | SVG | Real Company | Alphabet, Letter K Logo">
            <a:extLst>
              <a:ext uri="{FF2B5EF4-FFF2-40B4-BE49-F238E27FC236}">
                <a16:creationId xmlns:a16="http://schemas.microsoft.com/office/drawing/2014/main" id="{04685375-05E1-4947-7524-C5AE45A692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197096" y="3745837"/>
            <a:ext cx="1274165" cy="1274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6233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4E3E-AB19-72D5-949E-3A231BD6D78C}"/>
              </a:ext>
            </a:extLst>
          </p:cNvPr>
          <p:cNvSpPr>
            <a:spLocks noGrp="1"/>
          </p:cNvSpPr>
          <p:nvPr>
            <p:ph type="title"/>
          </p:nvPr>
        </p:nvSpPr>
        <p:spPr/>
        <p:txBody>
          <a:bodyPr/>
          <a:lstStyle/>
          <a:p>
            <a:r>
              <a:rPr lang="en-US"/>
              <a:t>Functional/ Non-Functional Requirements</a:t>
            </a:r>
          </a:p>
        </p:txBody>
      </p:sp>
      <p:sp>
        <p:nvSpPr>
          <p:cNvPr id="5" name="Slide Number Placeholder 4">
            <a:extLst>
              <a:ext uri="{FF2B5EF4-FFF2-40B4-BE49-F238E27FC236}">
                <a16:creationId xmlns:a16="http://schemas.microsoft.com/office/drawing/2014/main" id="{33E1BC89-157C-C4C3-734F-6E0A543BCE07}"/>
              </a:ext>
            </a:extLst>
          </p:cNvPr>
          <p:cNvSpPr>
            <a:spLocks noGrp="1"/>
          </p:cNvSpPr>
          <p:nvPr>
            <p:ph type="sldNum" sz="quarter" idx="29"/>
          </p:nvPr>
        </p:nvSpPr>
        <p:spPr/>
        <p:txBody>
          <a:bodyPr/>
          <a:lstStyle/>
          <a:p>
            <a:fld id="{47FEACEE-25B4-4A2D-B147-27296E36371D}" type="slidenum">
              <a:rPr lang="en-US" altLang="zh-CN" smtClean="0"/>
              <a:t>48</a:t>
            </a:fld>
            <a:endParaRPr lang="en-US" altLang="zh-CN"/>
          </a:p>
        </p:txBody>
      </p:sp>
      <p:sp>
        <p:nvSpPr>
          <p:cNvPr id="6" name="Rectangle 5">
            <a:extLst>
              <a:ext uri="{FF2B5EF4-FFF2-40B4-BE49-F238E27FC236}">
                <a16:creationId xmlns:a16="http://schemas.microsoft.com/office/drawing/2014/main" id="{9A170297-1CE4-C18F-AF13-E59E2B70BA9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graphicFrame>
        <p:nvGraphicFramePr>
          <p:cNvPr id="8" name="Table 7">
            <a:extLst>
              <a:ext uri="{FF2B5EF4-FFF2-40B4-BE49-F238E27FC236}">
                <a16:creationId xmlns:a16="http://schemas.microsoft.com/office/drawing/2014/main" id="{EADA56A7-BFC9-F233-C0C0-A571C6BF5D91}"/>
              </a:ext>
            </a:extLst>
          </p:cNvPr>
          <p:cNvGraphicFramePr>
            <a:graphicFrameLocks noGrp="1"/>
          </p:cNvGraphicFramePr>
          <p:nvPr>
            <p:extLst>
              <p:ext uri="{D42A27DB-BD31-4B8C-83A1-F6EECF244321}">
                <p14:modId xmlns:p14="http://schemas.microsoft.com/office/powerpoint/2010/main" val="82141629"/>
              </p:ext>
            </p:extLst>
          </p:nvPr>
        </p:nvGraphicFramePr>
        <p:xfrm>
          <a:off x="1781628" y="1949375"/>
          <a:ext cx="8329324" cy="3085080"/>
        </p:xfrm>
        <a:graphic>
          <a:graphicData uri="http://schemas.openxmlformats.org/drawingml/2006/table">
            <a:tbl>
              <a:tblPr firstRow="1" bandRow="1">
                <a:tableStyleId>{5C22544A-7EE6-4342-B048-85BDC9FD1C3A}</a:tableStyleId>
              </a:tblPr>
              <a:tblGrid>
                <a:gridCol w="4164662">
                  <a:extLst>
                    <a:ext uri="{9D8B030D-6E8A-4147-A177-3AD203B41FA5}">
                      <a16:colId xmlns:a16="http://schemas.microsoft.com/office/drawing/2014/main" val="357322688"/>
                    </a:ext>
                  </a:extLst>
                </a:gridCol>
                <a:gridCol w="4164662">
                  <a:extLst>
                    <a:ext uri="{9D8B030D-6E8A-4147-A177-3AD203B41FA5}">
                      <a16:colId xmlns:a16="http://schemas.microsoft.com/office/drawing/2014/main" val="1093726907"/>
                    </a:ext>
                  </a:extLst>
                </a:gridCol>
              </a:tblGrid>
              <a:tr h="771270">
                <a:tc>
                  <a:txBody>
                    <a:bodyPr/>
                    <a:lstStyle/>
                    <a:p>
                      <a:r>
                        <a:rPr lang="en-LK"/>
                        <a:t>Functional</a:t>
                      </a:r>
                    </a:p>
                  </a:txBody>
                  <a:tcPr/>
                </a:tc>
                <a:tc>
                  <a:txBody>
                    <a:bodyPr/>
                    <a:lstStyle/>
                    <a:p>
                      <a:r>
                        <a:rPr lang="en-LK"/>
                        <a:t>Non-Functional</a:t>
                      </a:r>
                    </a:p>
                  </a:txBody>
                  <a:tcPr/>
                </a:tc>
                <a:extLst>
                  <a:ext uri="{0D108BD9-81ED-4DB2-BD59-A6C34878D82A}">
                    <a16:rowId xmlns:a16="http://schemas.microsoft.com/office/drawing/2014/main" val="2696302275"/>
                  </a:ext>
                </a:extLst>
              </a:tr>
              <a:tr h="771270">
                <a:tc>
                  <a:txBody>
                    <a:bodyPr/>
                    <a:lstStyle/>
                    <a:p>
                      <a:r>
                        <a:rPr lang="en-LK"/>
                        <a:t>Real-time policy adjustment</a:t>
                      </a:r>
                    </a:p>
                  </a:txBody>
                  <a:tcPr/>
                </a:tc>
                <a:tc>
                  <a:txBody>
                    <a:bodyPr/>
                    <a:lstStyle/>
                    <a:p>
                      <a:r>
                        <a:rPr lang="en-LK"/>
                        <a:t>Performance</a:t>
                      </a:r>
                    </a:p>
                  </a:txBody>
                  <a:tcPr/>
                </a:tc>
                <a:extLst>
                  <a:ext uri="{0D108BD9-81ED-4DB2-BD59-A6C34878D82A}">
                    <a16:rowId xmlns:a16="http://schemas.microsoft.com/office/drawing/2014/main" val="1815584117"/>
                  </a:ext>
                </a:extLst>
              </a:tr>
              <a:tr h="771270">
                <a:tc>
                  <a:txBody>
                    <a:bodyPr/>
                    <a:lstStyle/>
                    <a:p>
                      <a:r>
                        <a:rPr lang="en-LK"/>
                        <a:t>Integration with SDN controller</a:t>
                      </a:r>
                    </a:p>
                  </a:txBody>
                  <a:tcPr/>
                </a:tc>
                <a:tc>
                  <a:txBody>
                    <a:bodyPr/>
                    <a:lstStyle/>
                    <a:p>
                      <a:r>
                        <a:rPr lang="en-LK"/>
                        <a:t>Scalability</a:t>
                      </a:r>
                    </a:p>
                  </a:txBody>
                  <a:tcPr/>
                </a:tc>
                <a:extLst>
                  <a:ext uri="{0D108BD9-81ED-4DB2-BD59-A6C34878D82A}">
                    <a16:rowId xmlns:a16="http://schemas.microsoft.com/office/drawing/2014/main" val="2614673899"/>
                  </a:ext>
                </a:extLst>
              </a:tr>
              <a:tr h="771270">
                <a:tc>
                  <a:txBody>
                    <a:bodyPr/>
                    <a:lstStyle/>
                    <a:p>
                      <a:r>
                        <a:rPr lang="en-LK"/>
                        <a:t>Dynamic threat detection</a:t>
                      </a:r>
                    </a:p>
                  </a:txBody>
                  <a:tcPr/>
                </a:tc>
                <a:tc>
                  <a:txBody>
                    <a:bodyPr/>
                    <a:lstStyle/>
                    <a:p>
                      <a:r>
                        <a:rPr lang="en-LK"/>
                        <a:t>Reliability</a:t>
                      </a:r>
                    </a:p>
                  </a:txBody>
                  <a:tcPr/>
                </a:tc>
                <a:extLst>
                  <a:ext uri="{0D108BD9-81ED-4DB2-BD59-A6C34878D82A}">
                    <a16:rowId xmlns:a16="http://schemas.microsoft.com/office/drawing/2014/main" val="1129836174"/>
                  </a:ext>
                </a:extLst>
              </a:tr>
            </a:tbl>
          </a:graphicData>
        </a:graphic>
      </p:graphicFrame>
    </p:spTree>
    <p:extLst>
      <p:ext uri="{BB962C8B-B14F-4D97-AF65-F5344CB8AC3E}">
        <p14:creationId xmlns:p14="http://schemas.microsoft.com/office/powerpoint/2010/main" val="376665891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8702F-FF41-8F84-AA90-6D73D2D8F54E}"/>
              </a:ext>
            </a:extLst>
          </p:cNvPr>
          <p:cNvSpPr>
            <a:spLocks noGrp="1"/>
          </p:cNvSpPr>
          <p:nvPr>
            <p:ph type="title"/>
          </p:nvPr>
        </p:nvSpPr>
        <p:spPr>
          <a:xfrm>
            <a:off x="822725" y="260270"/>
            <a:ext cx="4146318" cy="1115434"/>
          </a:xfrm>
        </p:spPr>
        <p:txBody>
          <a:bodyPr/>
          <a:lstStyle/>
          <a:p>
            <a:r>
              <a:rPr lang="en-US"/>
              <a:t>Requirements</a:t>
            </a:r>
          </a:p>
        </p:txBody>
      </p:sp>
      <p:sp>
        <p:nvSpPr>
          <p:cNvPr id="5" name="Slide Number Placeholder 4">
            <a:extLst>
              <a:ext uri="{FF2B5EF4-FFF2-40B4-BE49-F238E27FC236}">
                <a16:creationId xmlns:a16="http://schemas.microsoft.com/office/drawing/2014/main" id="{F6B30A9F-F944-DEB9-C42B-50183A64546B}"/>
              </a:ext>
            </a:extLst>
          </p:cNvPr>
          <p:cNvSpPr>
            <a:spLocks noGrp="1"/>
          </p:cNvSpPr>
          <p:nvPr>
            <p:ph type="sldNum" sz="quarter" idx="29"/>
          </p:nvPr>
        </p:nvSpPr>
        <p:spPr/>
        <p:txBody>
          <a:bodyPr/>
          <a:lstStyle/>
          <a:p>
            <a:fld id="{47FEACEE-25B4-4A2D-B147-27296E36371D}" type="slidenum">
              <a:rPr lang="en-US" altLang="zh-CN" smtClean="0"/>
              <a:t>49</a:t>
            </a:fld>
            <a:endParaRPr lang="en-US" altLang="zh-CN"/>
          </a:p>
        </p:txBody>
      </p:sp>
      <p:sp>
        <p:nvSpPr>
          <p:cNvPr id="6" name="Rectangle 5">
            <a:extLst>
              <a:ext uri="{FF2B5EF4-FFF2-40B4-BE49-F238E27FC236}">
                <a16:creationId xmlns:a16="http://schemas.microsoft.com/office/drawing/2014/main" id="{B08C03FF-9C12-9B9E-DD0C-A3B022A7B4D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sp>
        <p:nvSpPr>
          <p:cNvPr id="4" name="TextBox 3">
            <a:extLst>
              <a:ext uri="{FF2B5EF4-FFF2-40B4-BE49-F238E27FC236}">
                <a16:creationId xmlns:a16="http://schemas.microsoft.com/office/drawing/2014/main" id="{90F06045-EAA4-FDAB-93F3-87CB9E02EF1F}"/>
              </a:ext>
            </a:extLst>
          </p:cNvPr>
          <p:cNvSpPr txBox="1"/>
          <p:nvPr/>
        </p:nvSpPr>
        <p:spPr>
          <a:xfrm>
            <a:off x="942594" y="1565016"/>
            <a:ext cx="1401679" cy="400110"/>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2000" b="1">
                <a:solidFill>
                  <a:schemeClr val="accent6"/>
                </a:solidFill>
                <a:latin typeface="Posterama" panose="020B0504020200020000" pitchFamily="34" charset="0"/>
                <a:ea typeface="微软雅黑"/>
                <a:cs typeface="Posterama" panose="020B0504020200020000" pitchFamily="34" charset="0"/>
              </a:rPr>
              <a:t>System</a:t>
            </a:r>
          </a:p>
        </p:txBody>
      </p:sp>
      <p:sp>
        <p:nvSpPr>
          <p:cNvPr id="7" name="TextBox 6">
            <a:extLst>
              <a:ext uri="{FF2B5EF4-FFF2-40B4-BE49-F238E27FC236}">
                <a16:creationId xmlns:a16="http://schemas.microsoft.com/office/drawing/2014/main" id="{456A3846-4E4E-D45E-CC1B-ADC50E88BD4A}"/>
              </a:ext>
            </a:extLst>
          </p:cNvPr>
          <p:cNvSpPr txBox="1"/>
          <p:nvPr/>
        </p:nvSpPr>
        <p:spPr>
          <a:xfrm>
            <a:off x="942594" y="2255378"/>
            <a:ext cx="3489614" cy="646331"/>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00000"/>
              </a:lnSpc>
              <a:spcBef>
                <a:spcPct val="0"/>
              </a:spcBef>
              <a:buFont typeface="Wingdings" panose="05000000000000000000" pitchFamily="2" charset="2"/>
              <a:buChar char="ü"/>
            </a:pPr>
            <a:r>
              <a:rPr lang="en-US">
                <a:solidFill>
                  <a:schemeClr val="accent6"/>
                </a:solidFill>
                <a:latin typeface="Posterama" panose="020B0504020200020000" pitchFamily="34" charset="0"/>
                <a:ea typeface="微软雅黑"/>
                <a:cs typeface="Posterama" panose="020B0504020200020000" pitchFamily="34" charset="0"/>
              </a:rPr>
              <a:t>Windows 10 with Minimum 16GB RAM</a:t>
            </a:r>
            <a:endParaRPr lang="en-US" sz="1800">
              <a:solidFill>
                <a:schemeClr val="accent6"/>
              </a:solidFill>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id="{CC88B17A-FF79-6697-145E-F0BD1A09AEBD}"/>
              </a:ext>
            </a:extLst>
          </p:cNvPr>
          <p:cNvSpPr txBox="1"/>
          <p:nvPr/>
        </p:nvSpPr>
        <p:spPr>
          <a:xfrm>
            <a:off x="826100" y="3280333"/>
            <a:ext cx="2583734" cy="400110"/>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ct val="0"/>
              </a:spcBef>
              <a:buFontTx/>
              <a:buNone/>
            </a:pPr>
            <a:r>
              <a:rPr lang="en-US" sz="2000" b="1">
                <a:solidFill>
                  <a:schemeClr val="accent6"/>
                </a:solidFill>
                <a:latin typeface="Posterama" panose="020B0504020200020000" pitchFamily="34" charset="0"/>
                <a:ea typeface="微软雅黑"/>
                <a:cs typeface="Posterama" panose="020B0504020200020000" pitchFamily="34" charset="0"/>
              </a:rPr>
              <a:t>Non-Functional</a:t>
            </a:r>
          </a:p>
        </p:txBody>
      </p:sp>
      <p:sp>
        <p:nvSpPr>
          <p:cNvPr id="9" name="TextBox 8">
            <a:extLst>
              <a:ext uri="{FF2B5EF4-FFF2-40B4-BE49-F238E27FC236}">
                <a16:creationId xmlns:a16="http://schemas.microsoft.com/office/drawing/2014/main" id="{0ECA77EE-B951-E728-0795-1E740826EAF9}"/>
              </a:ext>
            </a:extLst>
          </p:cNvPr>
          <p:cNvSpPr txBox="1"/>
          <p:nvPr/>
        </p:nvSpPr>
        <p:spPr>
          <a:xfrm>
            <a:off x="1111361" y="3873170"/>
            <a:ext cx="3317556" cy="2229841"/>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200000"/>
              </a:lnSpc>
              <a:spcBef>
                <a:spcPct val="0"/>
              </a:spcBef>
              <a:buFont typeface="Wingdings" panose="05000000000000000000" pitchFamily="2" charset="2"/>
              <a:buChar char="ü"/>
            </a:pPr>
            <a:r>
              <a:rPr lang="en-US">
                <a:solidFill>
                  <a:schemeClr val="accent6"/>
                </a:solidFill>
                <a:latin typeface="Posterama" panose="020B0504020200020000" pitchFamily="34" charset="0"/>
                <a:ea typeface="微软雅黑"/>
                <a:cs typeface="Posterama" panose="020B0504020200020000" pitchFamily="34" charset="0"/>
              </a:rPr>
              <a:t>Performance</a:t>
            </a:r>
          </a:p>
          <a:p>
            <a:pPr marL="285750" indent="-285750" algn="just">
              <a:lnSpc>
                <a:spcPct val="200000"/>
              </a:lnSpc>
              <a:buFont typeface="Wingdings" panose="05000000000000000000" pitchFamily="2" charset="2"/>
              <a:buChar char="ü"/>
            </a:pPr>
            <a:r>
              <a:rPr lang="en-US">
                <a:solidFill>
                  <a:schemeClr val="accent6"/>
                </a:solidFill>
                <a:latin typeface="Posterama" panose="020B0504020200020000" pitchFamily="34" charset="0"/>
                <a:ea typeface="微软雅黑"/>
                <a:cs typeface="Posterama" panose="020B0504020200020000" pitchFamily="34" charset="0"/>
              </a:rPr>
              <a:t>Scalability</a:t>
            </a:r>
          </a:p>
          <a:p>
            <a:pPr marL="285750" indent="-285750" algn="just">
              <a:lnSpc>
                <a:spcPct val="200000"/>
              </a:lnSpc>
              <a:buFont typeface="Wingdings" panose="05000000000000000000" pitchFamily="2" charset="2"/>
              <a:buChar char="ü"/>
            </a:pPr>
            <a:r>
              <a:rPr lang="en-US">
                <a:solidFill>
                  <a:schemeClr val="accent6"/>
                </a:solidFill>
                <a:latin typeface="Posterama" panose="020B0504020200020000" pitchFamily="34" charset="0"/>
                <a:ea typeface="微软雅黑"/>
                <a:cs typeface="Posterama" panose="020B0504020200020000" pitchFamily="34" charset="0"/>
              </a:rPr>
              <a:t>Availability</a:t>
            </a:r>
          </a:p>
          <a:p>
            <a:pPr marL="285750" indent="-285750" algn="just">
              <a:lnSpc>
                <a:spcPct val="200000"/>
              </a:lnSpc>
              <a:buFont typeface="Wingdings" panose="05000000000000000000" pitchFamily="2" charset="2"/>
              <a:buChar char="ü"/>
            </a:pPr>
            <a:r>
              <a:rPr lang="en-US">
                <a:solidFill>
                  <a:schemeClr val="accent6"/>
                </a:solidFill>
                <a:latin typeface="Posterama" panose="020B0504020200020000" pitchFamily="34" charset="0"/>
                <a:ea typeface="微软雅黑"/>
                <a:cs typeface="Posterama" panose="020B0504020200020000" pitchFamily="34" charset="0"/>
              </a:rPr>
              <a:t>Security</a:t>
            </a:r>
          </a:p>
        </p:txBody>
      </p:sp>
      <p:grpSp>
        <p:nvGrpSpPr>
          <p:cNvPr id="19" name="Group 18">
            <a:extLst>
              <a:ext uri="{FF2B5EF4-FFF2-40B4-BE49-F238E27FC236}">
                <a16:creationId xmlns:a16="http://schemas.microsoft.com/office/drawing/2014/main" id="{00AF17EF-DEDC-77C1-ED21-957BA9C90F0C}"/>
              </a:ext>
            </a:extLst>
          </p:cNvPr>
          <p:cNvGrpSpPr/>
          <p:nvPr/>
        </p:nvGrpSpPr>
        <p:grpSpPr>
          <a:xfrm>
            <a:off x="6500395" y="293627"/>
            <a:ext cx="4820211" cy="6177053"/>
            <a:chOff x="6500395" y="293627"/>
            <a:chExt cx="4820211" cy="6177053"/>
          </a:xfrm>
        </p:grpSpPr>
        <p:pic>
          <p:nvPicPr>
            <p:cNvPr id="10" name="Picture Placeholder 31">
              <a:extLst>
                <a:ext uri="{FF2B5EF4-FFF2-40B4-BE49-F238E27FC236}">
                  <a16:creationId xmlns:a16="http://schemas.microsoft.com/office/drawing/2014/main" id="{BAF7A12A-7D22-AD70-472F-322E338E1806}"/>
                </a:ext>
                <a:ext uri="{C183D7F6-B498-43B3-948B-1728B52AA6E4}">
                  <adec:decorative xmlns:adec="http://schemas.microsoft.com/office/drawing/2017/decorative" val="1"/>
                </a:ext>
              </a:extLst>
            </p:cNvPr>
            <p:cNvPicPr>
              <a:picLocks noChangeAspect="1"/>
            </p:cNvPicPr>
            <p:nvPr/>
          </p:nvPicPr>
          <p:blipFill>
            <a:blip r:embed="rId2">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8517457" y="982783"/>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FABE79"/>
              </a:solidFill>
            </a:ln>
          </p:spPr>
        </p:pic>
        <p:pic>
          <p:nvPicPr>
            <p:cNvPr id="11" name="Picture Placeholder 31">
              <a:extLst>
                <a:ext uri="{FF2B5EF4-FFF2-40B4-BE49-F238E27FC236}">
                  <a16:creationId xmlns:a16="http://schemas.microsoft.com/office/drawing/2014/main" id="{7431B9D9-C138-B3B7-D749-A91D4C1FC5FC}"/>
                </a:ext>
                <a:ext uri="{C183D7F6-B498-43B3-948B-1728B52AA6E4}">
                  <adec:decorative xmlns:adec="http://schemas.microsoft.com/office/drawing/2017/decorative" val="1"/>
                </a:ext>
              </a:extLst>
            </p:cNvPr>
            <p:cNvPicPr>
              <a:picLocks noChangeAspect="1"/>
            </p:cNvPicPr>
            <p:nvPr/>
          </p:nvPicPr>
          <p:blipFill>
            <a:blip r:embed="rId2">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9749989" y="293627"/>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FABE79"/>
              </a:solidFill>
            </a:ln>
          </p:spPr>
        </p:pic>
        <p:pic>
          <p:nvPicPr>
            <p:cNvPr id="12" name="Picture Placeholder 31">
              <a:extLst>
                <a:ext uri="{FF2B5EF4-FFF2-40B4-BE49-F238E27FC236}">
                  <a16:creationId xmlns:a16="http://schemas.microsoft.com/office/drawing/2014/main" id="{282EB8A0-1807-6299-D6AF-4B80DE05EF24}"/>
                </a:ext>
                <a:ext uri="{C183D7F6-B498-43B3-948B-1728B52AA6E4}">
                  <adec:decorative xmlns:adec="http://schemas.microsoft.com/office/drawing/2017/decorative" val="1"/>
                </a:ext>
              </a:extLst>
            </p:cNvPr>
            <p:cNvPicPr>
              <a:picLocks noChangeAspect="1"/>
            </p:cNvPicPr>
            <p:nvPr/>
          </p:nvPicPr>
          <p:blipFill>
            <a:blip r:embed="rId2">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9749989" y="1728088"/>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FABE79"/>
              </a:solidFill>
            </a:ln>
          </p:spPr>
        </p:pic>
        <p:pic>
          <p:nvPicPr>
            <p:cNvPr id="13" name="Picture Placeholder 31">
              <a:extLst>
                <a:ext uri="{FF2B5EF4-FFF2-40B4-BE49-F238E27FC236}">
                  <a16:creationId xmlns:a16="http://schemas.microsoft.com/office/drawing/2014/main" id="{90837566-468D-C3CD-4C9E-E70D48B8B7D1}"/>
                </a:ext>
                <a:ext uri="{C183D7F6-B498-43B3-948B-1728B52AA6E4}">
                  <adec:decorative xmlns:adec="http://schemas.microsoft.com/office/drawing/2017/decorative" val="1"/>
                </a:ext>
              </a:extLst>
            </p:cNvPr>
            <p:cNvPicPr>
              <a:picLocks noChangeAspect="1"/>
            </p:cNvPicPr>
            <p:nvPr/>
          </p:nvPicPr>
          <p:blipFill>
            <a:blip r:embed="rId2">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7611978" y="3967727"/>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FABE79"/>
              </a:solidFill>
            </a:ln>
          </p:spPr>
        </p:pic>
        <p:pic>
          <p:nvPicPr>
            <p:cNvPr id="14" name="Picture Placeholder 31">
              <a:extLst>
                <a:ext uri="{FF2B5EF4-FFF2-40B4-BE49-F238E27FC236}">
                  <a16:creationId xmlns:a16="http://schemas.microsoft.com/office/drawing/2014/main" id="{CA37AE03-D523-7B4A-C803-DF5B3E88A32F}"/>
                </a:ext>
                <a:ext uri="{C183D7F6-B498-43B3-948B-1728B52AA6E4}">
                  <adec:decorative xmlns:adec="http://schemas.microsoft.com/office/drawing/2017/decorative" val="1"/>
                </a:ext>
              </a:extLst>
            </p:cNvPr>
            <p:cNvPicPr>
              <a:picLocks noChangeAspect="1"/>
            </p:cNvPicPr>
            <p:nvPr/>
          </p:nvPicPr>
          <p:blipFill>
            <a:blip r:embed="rId2">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8847725" y="3239399"/>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FABE79"/>
              </a:solidFill>
            </a:ln>
          </p:spPr>
        </p:pic>
        <p:pic>
          <p:nvPicPr>
            <p:cNvPr id="15" name="Picture Placeholder 31">
              <a:extLst>
                <a:ext uri="{FF2B5EF4-FFF2-40B4-BE49-F238E27FC236}">
                  <a16:creationId xmlns:a16="http://schemas.microsoft.com/office/drawing/2014/main" id="{FF386FCD-15FD-587D-ED35-806EB6E271A0}"/>
                </a:ext>
                <a:ext uri="{C183D7F6-B498-43B3-948B-1728B52AA6E4}">
                  <adec:decorative xmlns:adec="http://schemas.microsoft.com/office/drawing/2017/decorative" val="1"/>
                </a:ext>
              </a:extLst>
            </p:cNvPr>
            <p:cNvPicPr>
              <a:picLocks noChangeAspect="1"/>
            </p:cNvPicPr>
            <p:nvPr/>
          </p:nvPicPr>
          <p:blipFill>
            <a:blip r:embed="rId2">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8847725" y="4673860"/>
              <a:ext cx="1570617" cy="1796820"/>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FABE79"/>
              </a:solidFill>
            </a:ln>
          </p:spPr>
        </p:pic>
        <p:pic>
          <p:nvPicPr>
            <p:cNvPr id="16" name="Picture Placeholder 31">
              <a:extLst>
                <a:ext uri="{FF2B5EF4-FFF2-40B4-BE49-F238E27FC236}">
                  <a16:creationId xmlns:a16="http://schemas.microsoft.com/office/drawing/2014/main" id="{B38A521B-FFFB-9582-6872-0C0CBD5B07E5}"/>
                </a:ext>
                <a:ext uri="{C183D7F6-B498-43B3-948B-1728B52AA6E4}">
                  <adec:decorative xmlns:adec="http://schemas.microsoft.com/office/drawing/2017/decorative" val="1"/>
                </a:ext>
              </a:extLst>
            </p:cNvPr>
            <p:cNvPicPr>
              <a:picLocks noChangeAspect="1"/>
            </p:cNvPicPr>
            <p:nvPr/>
          </p:nvPicPr>
          <p:blipFill>
            <a:blip r:embed="rId2">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6500395" y="2023133"/>
              <a:ext cx="1183131" cy="1353528"/>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82A8D1"/>
              </a:solidFill>
            </a:ln>
          </p:spPr>
        </p:pic>
        <p:pic>
          <p:nvPicPr>
            <p:cNvPr id="17" name="Picture Placeholder 31">
              <a:extLst>
                <a:ext uri="{FF2B5EF4-FFF2-40B4-BE49-F238E27FC236}">
                  <a16:creationId xmlns:a16="http://schemas.microsoft.com/office/drawing/2014/main" id="{2F02FECC-D549-57AE-CA47-74965D9D8260}"/>
                </a:ext>
                <a:ext uri="{C183D7F6-B498-43B3-948B-1728B52AA6E4}">
                  <adec:decorative xmlns:adec="http://schemas.microsoft.com/office/drawing/2017/decorative" val="1"/>
                </a:ext>
              </a:extLst>
            </p:cNvPr>
            <p:cNvPicPr>
              <a:picLocks noChangeAspect="1"/>
            </p:cNvPicPr>
            <p:nvPr/>
          </p:nvPicPr>
          <p:blipFill>
            <a:blip r:embed="rId2">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7402659" y="2538049"/>
              <a:ext cx="1183131" cy="1353528"/>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82A8D1"/>
              </a:solidFill>
            </a:ln>
          </p:spPr>
        </p:pic>
        <p:pic>
          <p:nvPicPr>
            <p:cNvPr id="18" name="Picture Placeholder 31">
              <a:extLst>
                <a:ext uri="{FF2B5EF4-FFF2-40B4-BE49-F238E27FC236}">
                  <a16:creationId xmlns:a16="http://schemas.microsoft.com/office/drawing/2014/main" id="{CA23C560-9961-CABA-98B1-01EEA33E5692}"/>
                </a:ext>
                <a:ext uri="{C183D7F6-B498-43B3-948B-1728B52AA6E4}">
                  <adec:decorative xmlns:adec="http://schemas.microsoft.com/office/drawing/2017/decorative" val="1"/>
                </a:ext>
              </a:extLst>
            </p:cNvPr>
            <p:cNvPicPr>
              <a:picLocks noChangeAspect="1"/>
            </p:cNvPicPr>
            <p:nvPr/>
          </p:nvPicPr>
          <p:blipFill>
            <a:blip r:embed="rId2">
              <a:clrChange>
                <a:clrFrom>
                  <a:srgbClr val="0D3764">
                    <a:alpha val="54118"/>
                  </a:srgbClr>
                </a:clrFrom>
                <a:clrTo>
                  <a:srgbClr val="0D3764">
                    <a:alpha val="0"/>
                  </a:srgbClr>
                </a:clrTo>
              </a:clrChange>
              <a:alphaModFix amt="5000"/>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t="2555" b="2555"/>
            <a:stretch>
              <a:fillRect/>
            </a:stretch>
          </p:blipFill>
          <p:spPr>
            <a:xfrm>
              <a:off x="6538827" y="3052964"/>
              <a:ext cx="1183131" cy="1353528"/>
            </a:xfrm>
            <a:custGeom>
              <a:avLst/>
              <a:gdLst>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rgbClr val="82A8D1"/>
              </a:solidFill>
            </a:ln>
          </p:spPr>
        </p:pic>
      </p:grpSp>
    </p:spTree>
    <p:extLst>
      <p:ext uri="{BB962C8B-B14F-4D97-AF65-F5344CB8AC3E}">
        <p14:creationId xmlns:p14="http://schemas.microsoft.com/office/powerpoint/2010/main" val="314613480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52400"/>
            <a:ext cx="4403090" cy="695325"/>
          </a:xfrm>
          <a:prstGeom prst="rect">
            <a:avLst/>
          </a:prstGeom>
        </p:spPr>
        <p:txBody>
          <a:bodyPr vert="horz" wrap="square" lIns="0" tIns="12065" rIns="0" bIns="0" rtlCol="0">
            <a:spAutoFit/>
          </a:bodyPr>
          <a:lstStyle/>
          <a:p>
            <a:pPr marL="12700">
              <a:lnSpc>
                <a:spcPct val="100000"/>
              </a:lnSpc>
              <a:spcBef>
                <a:spcPts val="95"/>
              </a:spcBef>
            </a:pPr>
            <a:r>
              <a:rPr b="1" spc="-15" dirty="0">
                <a:solidFill>
                  <a:srgbClr val="0E243D"/>
                </a:solidFill>
                <a:latin typeface="Arial"/>
                <a:cs typeface="Arial"/>
              </a:rPr>
              <a:t>System</a:t>
            </a:r>
            <a:r>
              <a:rPr b="1" spc="10" dirty="0">
                <a:solidFill>
                  <a:srgbClr val="0E243D"/>
                </a:solidFill>
                <a:latin typeface="Arial"/>
                <a:cs typeface="Arial"/>
              </a:rPr>
              <a:t> </a:t>
            </a:r>
            <a:r>
              <a:rPr b="1" spc="-5" dirty="0">
                <a:solidFill>
                  <a:srgbClr val="0E243D"/>
                </a:solidFill>
                <a:latin typeface="Arial"/>
                <a:cs typeface="Arial"/>
              </a:rPr>
              <a:t>Diagram</a:t>
            </a:r>
          </a:p>
        </p:txBody>
      </p:sp>
      <p:sp>
        <p:nvSpPr>
          <p:cNvPr id="3" name="object 3"/>
          <p:cNvSpPr txBox="1"/>
          <p:nvPr/>
        </p:nvSpPr>
        <p:spPr>
          <a:xfrm>
            <a:off x="11345291" y="6310791"/>
            <a:ext cx="161290" cy="196215"/>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25"/>
              </a:lnSpc>
            </a:pPr>
            <a:fld id="{81D60167-4931-47E6-BA6A-407CBD079E47}" type="slidenum">
              <a:rPr sz="1200" spc="-5">
                <a:solidFill>
                  <a:srgbClr val="0E243D"/>
                </a:solidFill>
                <a:latin typeface="Arial MT"/>
                <a:cs typeface="Arial MT"/>
              </a:rPr>
              <a:t>5</a:t>
            </a:fld>
            <a:endParaRPr sz="1200">
              <a:latin typeface="Arial MT"/>
              <a:cs typeface="Arial MT"/>
            </a:endParaRPr>
          </a:p>
        </p:txBody>
      </p:sp>
      <p:pic>
        <p:nvPicPr>
          <p:cNvPr id="7" name="Picture 6" descr="A diagram of a diagram&#10;&#10;Description automatically generated with medium confidence">
            <a:extLst>
              <a:ext uri="{FF2B5EF4-FFF2-40B4-BE49-F238E27FC236}">
                <a16:creationId xmlns:a16="http://schemas.microsoft.com/office/drawing/2014/main" id="{85BAC77B-142B-BE3F-F2FF-619198D00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17929"/>
            <a:ext cx="11302736" cy="5001871"/>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1EB4-6596-AE85-DFC2-A250BEEBD297}"/>
              </a:ext>
            </a:extLst>
          </p:cNvPr>
          <p:cNvSpPr>
            <a:spLocks noGrp="1"/>
          </p:cNvSpPr>
          <p:nvPr>
            <p:ph type="title"/>
          </p:nvPr>
        </p:nvSpPr>
        <p:spPr>
          <a:xfrm>
            <a:off x="362857" y="211826"/>
            <a:ext cx="3135085" cy="1115434"/>
          </a:xfrm>
        </p:spPr>
        <p:txBody>
          <a:bodyPr/>
          <a:lstStyle/>
          <a:p>
            <a:r>
              <a:rPr lang="en-US"/>
              <a:t>Gannt Chart</a:t>
            </a:r>
          </a:p>
        </p:txBody>
      </p:sp>
      <p:sp>
        <p:nvSpPr>
          <p:cNvPr id="5" name="Slide Number Placeholder 4">
            <a:extLst>
              <a:ext uri="{FF2B5EF4-FFF2-40B4-BE49-F238E27FC236}">
                <a16:creationId xmlns:a16="http://schemas.microsoft.com/office/drawing/2014/main" id="{EBD43F0A-3558-CC07-073A-509FD8939148}"/>
              </a:ext>
            </a:extLst>
          </p:cNvPr>
          <p:cNvSpPr>
            <a:spLocks noGrp="1"/>
          </p:cNvSpPr>
          <p:nvPr>
            <p:ph type="sldNum" sz="quarter" idx="29"/>
          </p:nvPr>
        </p:nvSpPr>
        <p:spPr/>
        <p:txBody>
          <a:bodyPr/>
          <a:lstStyle/>
          <a:p>
            <a:fld id="{47FEACEE-25B4-4A2D-B147-27296E36371D}" type="slidenum">
              <a:rPr lang="en-US" altLang="zh-CN" smtClean="0"/>
              <a:t>50</a:t>
            </a:fld>
            <a:endParaRPr lang="en-US" altLang="zh-CN"/>
          </a:p>
        </p:txBody>
      </p:sp>
      <p:sp>
        <p:nvSpPr>
          <p:cNvPr id="6" name="Rectangle 5">
            <a:extLst>
              <a:ext uri="{FF2B5EF4-FFF2-40B4-BE49-F238E27FC236}">
                <a16:creationId xmlns:a16="http://schemas.microsoft.com/office/drawing/2014/main" id="{16EBEA73-0F1E-985E-34E2-B15A198381C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pic>
        <p:nvPicPr>
          <p:cNvPr id="11" name="Picture 10" descr="A close-up of a gantt chart&#10;&#10;Description automatically generated">
            <a:extLst>
              <a:ext uri="{FF2B5EF4-FFF2-40B4-BE49-F238E27FC236}">
                <a16:creationId xmlns:a16="http://schemas.microsoft.com/office/drawing/2014/main" id="{651D3887-0770-35F2-0675-2545FB8CDB78}"/>
              </a:ext>
            </a:extLst>
          </p:cNvPr>
          <p:cNvPicPr>
            <a:picLocks noChangeAspect="1"/>
          </p:cNvPicPr>
          <p:nvPr/>
        </p:nvPicPr>
        <p:blipFill>
          <a:blip r:embed="rId2"/>
          <a:srcRect l="26605" t="21766" r="25087" b="21742"/>
          <a:stretch>
            <a:fillRect/>
          </a:stretch>
        </p:blipFill>
        <p:spPr>
          <a:xfrm>
            <a:off x="2348061" y="1110343"/>
            <a:ext cx="7910286" cy="5203372"/>
          </a:xfrm>
          <a:prstGeom prst="rect">
            <a:avLst/>
          </a:prstGeom>
        </p:spPr>
      </p:pic>
    </p:spTree>
    <p:extLst>
      <p:ext uri="{BB962C8B-B14F-4D97-AF65-F5344CB8AC3E}">
        <p14:creationId xmlns:p14="http://schemas.microsoft.com/office/powerpoint/2010/main" val="99915847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DA12-1B6D-5B1F-A403-081430338D41}"/>
              </a:ext>
            </a:extLst>
          </p:cNvPr>
          <p:cNvSpPr>
            <a:spLocks noGrp="1"/>
          </p:cNvSpPr>
          <p:nvPr>
            <p:ph type="title"/>
          </p:nvPr>
        </p:nvSpPr>
        <p:spPr/>
        <p:txBody>
          <a:bodyPr/>
          <a:lstStyle/>
          <a:p>
            <a:r>
              <a:rPr lang="en-US"/>
              <a:t>Work</a:t>
            </a:r>
            <a:r>
              <a:rPr lang="en-US" b="0" i="0">
                <a:solidFill>
                  <a:srgbClr val="000000"/>
                </a:solidFill>
                <a:effectLst/>
              </a:rPr>
              <a:t> </a:t>
            </a:r>
            <a:r>
              <a:rPr lang="en-US"/>
              <a:t>Breakdown Structure</a:t>
            </a:r>
          </a:p>
        </p:txBody>
      </p:sp>
      <p:sp>
        <p:nvSpPr>
          <p:cNvPr id="5" name="Slide Number Placeholder 4">
            <a:extLst>
              <a:ext uri="{FF2B5EF4-FFF2-40B4-BE49-F238E27FC236}">
                <a16:creationId xmlns:a16="http://schemas.microsoft.com/office/drawing/2014/main" id="{63D6E3F8-0B8C-06E1-D2F5-38A9D028A498}"/>
              </a:ext>
            </a:extLst>
          </p:cNvPr>
          <p:cNvSpPr>
            <a:spLocks noGrp="1"/>
          </p:cNvSpPr>
          <p:nvPr>
            <p:ph type="sldNum" sz="quarter" idx="29"/>
          </p:nvPr>
        </p:nvSpPr>
        <p:spPr/>
        <p:txBody>
          <a:bodyPr/>
          <a:lstStyle/>
          <a:p>
            <a:fld id="{47FEACEE-25B4-4A2D-B147-27296E36371D}" type="slidenum">
              <a:rPr lang="en-US" altLang="zh-CN" smtClean="0"/>
              <a:t>51</a:t>
            </a:fld>
            <a:endParaRPr lang="en-US" altLang="zh-CN"/>
          </a:p>
        </p:txBody>
      </p:sp>
      <p:sp>
        <p:nvSpPr>
          <p:cNvPr id="6" name="Rectangle 5">
            <a:extLst>
              <a:ext uri="{FF2B5EF4-FFF2-40B4-BE49-F238E27FC236}">
                <a16:creationId xmlns:a16="http://schemas.microsoft.com/office/drawing/2014/main" id="{355C7EE1-068A-B02D-9BBC-3EDAB2A0912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pic>
        <p:nvPicPr>
          <p:cNvPr id="4" name="Picture 3" descr="A diagram of a company&#10;&#10;Description automatically generated">
            <a:extLst>
              <a:ext uri="{FF2B5EF4-FFF2-40B4-BE49-F238E27FC236}">
                <a16:creationId xmlns:a16="http://schemas.microsoft.com/office/drawing/2014/main" id="{0108BD8A-E9ED-9DDE-9002-15B8E3D048E9}"/>
              </a:ext>
            </a:extLst>
          </p:cNvPr>
          <p:cNvPicPr>
            <a:picLocks noChangeAspect="1"/>
          </p:cNvPicPr>
          <p:nvPr/>
        </p:nvPicPr>
        <p:blipFill>
          <a:blip r:embed="rId2"/>
          <a:stretch>
            <a:fillRect/>
          </a:stretch>
        </p:blipFill>
        <p:spPr>
          <a:xfrm>
            <a:off x="1646852" y="1556938"/>
            <a:ext cx="8522643" cy="4793986"/>
          </a:xfrm>
          <a:prstGeom prst="rect">
            <a:avLst/>
          </a:prstGeom>
        </p:spPr>
      </p:pic>
    </p:spTree>
    <p:extLst>
      <p:ext uri="{BB962C8B-B14F-4D97-AF65-F5344CB8AC3E}">
        <p14:creationId xmlns:p14="http://schemas.microsoft.com/office/powerpoint/2010/main" val="352299012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DA12-1B6D-5B1F-A403-081430338D41}"/>
              </a:ext>
            </a:extLst>
          </p:cNvPr>
          <p:cNvSpPr>
            <a:spLocks noGrp="1"/>
          </p:cNvSpPr>
          <p:nvPr>
            <p:ph type="title"/>
          </p:nvPr>
        </p:nvSpPr>
        <p:spPr/>
        <p:txBody>
          <a:bodyPr/>
          <a:lstStyle/>
          <a:p>
            <a:r>
              <a:rPr lang="en-US"/>
              <a:t>References</a:t>
            </a:r>
          </a:p>
        </p:txBody>
      </p:sp>
      <p:sp>
        <p:nvSpPr>
          <p:cNvPr id="5" name="Slide Number Placeholder 4">
            <a:extLst>
              <a:ext uri="{FF2B5EF4-FFF2-40B4-BE49-F238E27FC236}">
                <a16:creationId xmlns:a16="http://schemas.microsoft.com/office/drawing/2014/main" id="{63D6E3F8-0B8C-06E1-D2F5-38A9D028A498}"/>
              </a:ext>
            </a:extLst>
          </p:cNvPr>
          <p:cNvSpPr>
            <a:spLocks noGrp="1"/>
          </p:cNvSpPr>
          <p:nvPr>
            <p:ph type="sldNum" sz="quarter" idx="29"/>
          </p:nvPr>
        </p:nvSpPr>
        <p:spPr/>
        <p:txBody>
          <a:bodyPr/>
          <a:lstStyle/>
          <a:p>
            <a:fld id="{47FEACEE-25B4-4A2D-B147-27296E36371D}" type="slidenum">
              <a:rPr lang="en-US" altLang="zh-CN" smtClean="0"/>
              <a:t>52</a:t>
            </a:fld>
            <a:endParaRPr lang="en-US" altLang="zh-CN"/>
          </a:p>
        </p:txBody>
      </p:sp>
      <p:sp>
        <p:nvSpPr>
          <p:cNvPr id="6" name="Rectangle 5">
            <a:extLst>
              <a:ext uri="{FF2B5EF4-FFF2-40B4-BE49-F238E27FC236}">
                <a16:creationId xmlns:a16="http://schemas.microsoft.com/office/drawing/2014/main" id="{355C7EE1-068A-B02D-9BBC-3EDAB2A0912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Abadi"/>
                <a:ea typeface="+mn-ea"/>
                <a:cs typeface="+mn-cs"/>
              </a:defRPr>
            </a:lvl1pPr>
            <a:lvl2pPr marL="457200" algn="l" defTabSz="914400" rtl="0" eaLnBrk="1" latinLnBrk="0" hangingPunct="1">
              <a:defRPr sz="1800" kern="1200">
                <a:solidFill>
                  <a:srgbClr val="FFFFFF"/>
                </a:solidFill>
                <a:latin typeface="Abadi"/>
                <a:ea typeface="+mn-ea"/>
                <a:cs typeface="+mn-cs"/>
              </a:defRPr>
            </a:lvl2pPr>
            <a:lvl3pPr marL="914400" algn="l" defTabSz="914400" rtl="0" eaLnBrk="1" latinLnBrk="0" hangingPunct="1">
              <a:defRPr sz="1800" kern="1200">
                <a:solidFill>
                  <a:srgbClr val="FFFFFF"/>
                </a:solidFill>
                <a:latin typeface="Abadi"/>
                <a:ea typeface="+mn-ea"/>
                <a:cs typeface="+mn-cs"/>
              </a:defRPr>
            </a:lvl3pPr>
            <a:lvl4pPr marL="1371600" algn="l" defTabSz="914400" rtl="0" eaLnBrk="1" latinLnBrk="0" hangingPunct="1">
              <a:defRPr sz="1800" kern="1200">
                <a:solidFill>
                  <a:srgbClr val="FFFFFF"/>
                </a:solidFill>
                <a:latin typeface="Abadi"/>
                <a:ea typeface="+mn-ea"/>
                <a:cs typeface="+mn-cs"/>
              </a:defRPr>
            </a:lvl4pPr>
            <a:lvl5pPr marL="1828800" algn="l" defTabSz="914400" rtl="0" eaLnBrk="1" latinLnBrk="0" hangingPunct="1">
              <a:defRPr sz="1800" kern="1200">
                <a:solidFill>
                  <a:srgbClr val="FFFFFF"/>
                </a:solidFill>
                <a:latin typeface="Abadi"/>
                <a:ea typeface="+mn-ea"/>
                <a:cs typeface="+mn-cs"/>
              </a:defRPr>
            </a:lvl5pPr>
            <a:lvl6pPr marL="2286000" algn="l" defTabSz="914400" rtl="0" eaLnBrk="1" latinLnBrk="0" hangingPunct="1">
              <a:defRPr sz="1800" kern="1200">
                <a:solidFill>
                  <a:srgbClr val="FFFFFF"/>
                </a:solidFill>
                <a:latin typeface="Abadi"/>
                <a:ea typeface="+mn-ea"/>
                <a:cs typeface="+mn-cs"/>
              </a:defRPr>
            </a:lvl6pPr>
            <a:lvl7pPr marL="2743200" algn="l" defTabSz="914400" rtl="0" eaLnBrk="1" latinLnBrk="0" hangingPunct="1">
              <a:defRPr sz="1800" kern="1200">
                <a:solidFill>
                  <a:srgbClr val="FFFFFF"/>
                </a:solidFill>
                <a:latin typeface="Abadi"/>
                <a:ea typeface="+mn-ea"/>
                <a:cs typeface="+mn-cs"/>
              </a:defRPr>
            </a:lvl7pPr>
            <a:lvl8pPr marL="3200400" algn="l" defTabSz="914400" rtl="0" eaLnBrk="1" latinLnBrk="0" hangingPunct="1">
              <a:defRPr sz="1800" kern="1200">
                <a:solidFill>
                  <a:srgbClr val="FFFFFF"/>
                </a:solidFill>
                <a:latin typeface="Abadi"/>
                <a:ea typeface="+mn-ea"/>
                <a:cs typeface="+mn-cs"/>
              </a:defRPr>
            </a:lvl8pPr>
            <a:lvl9pPr marL="3657600" algn="l" defTabSz="914400" rtl="0" eaLnBrk="1" latinLnBrk="0" hangingPunct="1">
              <a:defRPr sz="1800" kern="1200">
                <a:solidFill>
                  <a:srgbClr val="FFFFFF"/>
                </a:solidFill>
                <a:latin typeface="Abadi"/>
                <a:ea typeface="+mn-ea"/>
                <a:cs typeface="+mn-cs"/>
              </a:defRPr>
            </a:lvl9pPr>
          </a:lstStyle>
          <a:p>
            <a:r>
              <a:rPr lang="en-US" sz="1800" b="1">
                <a:solidFill>
                  <a:schemeClr val="tx1"/>
                </a:solidFill>
              </a:rPr>
              <a:t>IT21192982</a:t>
            </a:r>
            <a:r>
              <a:rPr lang="en-US" sz="1800">
                <a:solidFill>
                  <a:schemeClr val="tx1"/>
                </a:solidFill>
              </a:rPr>
              <a:t>   |	Dassanayake E.D.	|  </a:t>
            </a:r>
            <a:r>
              <a:rPr lang="en-US" sz="1800" b="1">
                <a:solidFill>
                  <a:schemeClr val="tx1"/>
                </a:solidFill>
              </a:rPr>
              <a:t>24-25J-120</a:t>
            </a:r>
            <a:endParaRPr lang="en-US" sz="1800" b="0">
              <a:solidFill>
                <a:schemeClr val="tx1"/>
              </a:solidFill>
            </a:endParaRPr>
          </a:p>
        </p:txBody>
      </p:sp>
      <p:sp>
        <p:nvSpPr>
          <p:cNvPr id="3" name="TextBox 2">
            <a:extLst>
              <a:ext uri="{FF2B5EF4-FFF2-40B4-BE49-F238E27FC236}">
                <a16:creationId xmlns:a16="http://schemas.microsoft.com/office/drawing/2014/main" id="{CB9C7E81-5BC9-5BAD-5392-ECA0D76887CB}"/>
              </a:ext>
            </a:extLst>
          </p:cNvPr>
          <p:cNvSpPr txBox="1"/>
          <p:nvPr/>
        </p:nvSpPr>
        <p:spPr>
          <a:xfrm>
            <a:off x="743484" y="1622510"/>
            <a:ext cx="10673697" cy="4619085"/>
          </a:xfrm>
          <a:prstGeom prst="rect">
            <a:avLst/>
          </a:prstGeom>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50000"/>
              </a:lnSpc>
              <a:spcBef>
                <a:spcPct val="0"/>
              </a:spcBef>
              <a:buFontTx/>
              <a:buNone/>
            </a:pPr>
            <a:r>
              <a:rPr lang="en-US"/>
              <a:t>[1] Y. Zhang, J. Wu, and H. Xu, "A Survey of Intrusion Detection Systems in Cloud Computing," IEEE Access, vol. 9, pp. 56552-56567, 2021.</a:t>
            </a:r>
          </a:p>
          <a:p>
            <a:pPr marL="0" indent="0">
              <a:lnSpc>
                <a:spcPct val="150000"/>
              </a:lnSpc>
              <a:spcBef>
                <a:spcPct val="0"/>
              </a:spcBef>
              <a:buFontTx/>
              <a:buNone/>
            </a:pPr>
            <a:r>
              <a:rPr lang="en-US"/>
              <a:t>[2] A. Ahmed, N. M. R. M. Kadir, and S. A. K. Rizvi, "Real-Time Intrusion Detection System Using Machine Learning and SDN," Journal of Computer Networks and Communications, vol. 2020, Article ID 9281392, 2020.</a:t>
            </a:r>
          </a:p>
          <a:p>
            <a:pPr marL="0" indent="0">
              <a:lnSpc>
                <a:spcPct val="150000"/>
              </a:lnSpc>
              <a:spcBef>
                <a:spcPct val="0"/>
              </a:spcBef>
              <a:buFontTx/>
              <a:buNone/>
            </a:pPr>
            <a:r>
              <a:rPr lang="en-US"/>
              <a:t>[3] M. Z. Yousaf, M. A. Ali, and S. A. Jadoon, "Dynamic Policy Management in SDN for Enhanced Network Security," IEEE Transactions on Network and Service Management, vol. 18, no. 2, pp. 1128-1140, 2021.</a:t>
            </a:r>
          </a:p>
          <a:p>
            <a:pPr marL="0" indent="0">
              <a:lnSpc>
                <a:spcPct val="150000"/>
              </a:lnSpc>
              <a:spcBef>
                <a:spcPct val="0"/>
              </a:spcBef>
              <a:buFontTx/>
              <a:buNone/>
            </a:pPr>
            <a:r>
              <a:rPr lang="en-US"/>
              <a:t>[4] K. Sharma, "Automated Security Policy Enforcement in Software-Defined Networks," International Journal of Computer Applications, vol. 179, no. 24, pp. 23-30, 2023.</a:t>
            </a:r>
          </a:p>
          <a:p>
            <a:pPr marL="0" indent="0">
              <a:lnSpc>
                <a:spcPct val="150000"/>
              </a:lnSpc>
              <a:spcBef>
                <a:spcPct val="0"/>
              </a:spcBef>
              <a:buFontTx/>
              <a:buNone/>
            </a:pPr>
            <a:r>
              <a:rPr lang="en-US"/>
              <a:t>[5] Wang, P., Zhang, X., &amp; Wang, J. (2022). Intelligent Network Security: Integrating SDN and Machine Learning. Future Generation Computer Systems, 128, 271-281. doi:10.1016/j.future.2021.10.011.</a:t>
            </a:r>
            <a:endParaRPr lang="en-US" sz="180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54107576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318974" y="2217435"/>
            <a:ext cx="5055698" cy="1325563"/>
          </a:xfrm>
        </p:spPr>
        <p:txBody>
          <a:bodyPr/>
          <a:lstStyle/>
          <a:p>
            <a:r>
              <a:rPr lang="en-US" sz="800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l="15189" t="10082" r="-2842" b="2265"/>
          <a:stretch>
            <a:fillRect/>
          </a:stretch>
        </p:blipFill>
        <p:spPr>
          <a:xfrm>
            <a:off x="403142" y="2451275"/>
            <a:ext cx="1465840" cy="1289394"/>
          </a:xfrm>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tretch>
            <a:fillRect/>
          </a:stretch>
        </p:blipFill>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stretch>
            <a:fill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tretch>
            <a:fillRect/>
          </a:stretch>
        </p:blipFill>
        <p:spPr/>
      </p:pic>
    </p:spTree>
    <p:extLst>
      <p:ext uri="{BB962C8B-B14F-4D97-AF65-F5344CB8AC3E}">
        <p14:creationId xmlns:p14="http://schemas.microsoft.com/office/powerpoint/2010/main" val="5292794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8501" y="1582968"/>
            <a:ext cx="5922645" cy="636905"/>
          </a:xfrm>
          <a:prstGeom prst="rect">
            <a:avLst/>
          </a:prstGeom>
        </p:spPr>
        <p:txBody>
          <a:bodyPr vert="horz" wrap="square" lIns="0" tIns="1397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0"/>
              </a:spcBef>
              <a:tabLst>
                <a:tab pos="3006090" algn="l"/>
                <a:tab pos="3422015" algn="l"/>
              </a:tabLst>
            </a:pPr>
            <a:r>
              <a:rPr sz="4000" dirty="0">
                <a:latin typeface="Arial "/>
                <a:cs typeface="Arial MT"/>
              </a:rPr>
              <a:t>IT20601638	|	</a:t>
            </a:r>
            <a:r>
              <a:rPr sz="4000" spc="5" dirty="0" err="1">
                <a:latin typeface="Arial "/>
                <a:cs typeface="Arial MT"/>
              </a:rPr>
              <a:t>Parthika</a:t>
            </a:r>
            <a:r>
              <a:rPr sz="4000" spc="5" dirty="0">
                <a:latin typeface="Arial "/>
                <a:cs typeface="Arial MT"/>
              </a:rPr>
              <a:t>.</a:t>
            </a:r>
            <a:r>
              <a:rPr sz="4000" spc="-125" dirty="0">
                <a:latin typeface="Arial "/>
                <a:cs typeface="Arial MT"/>
              </a:rPr>
              <a:t> </a:t>
            </a:r>
            <a:r>
              <a:rPr sz="4000" spc="5" dirty="0">
                <a:latin typeface="Arial "/>
                <a:cs typeface="Arial MT"/>
              </a:rPr>
              <a:t>K</a:t>
            </a:r>
            <a:endParaRPr sz="4000" dirty="0">
              <a:latin typeface="Arial "/>
              <a:cs typeface="Arial MT"/>
            </a:endParaRPr>
          </a:p>
        </p:txBody>
      </p:sp>
      <p:sp>
        <p:nvSpPr>
          <p:cNvPr id="3" name="object 3"/>
          <p:cNvSpPr txBox="1"/>
          <p:nvPr/>
        </p:nvSpPr>
        <p:spPr>
          <a:xfrm>
            <a:off x="538501" y="2468422"/>
            <a:ext cx="9704070" cy="720725"/>
          </a:xfrm>
          <a:prstGeom prst="rect">
            <a:avLst/>
          </a:prstGeom>
        </p:spPr>
        <p:txBody>
          <a:bodyPr vert="horz" wrap="square" lIns="0" tIns="53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ts val="2590"/>
              </a:lnSpc>
              <a:spcBef>
                <a:spcPts val="425"/>
              </a:spcBef>
            </a:pPr>
            <a:r>
              <a:rPr sz="2400" b="1" spc="-5" dirty="0">
                <a:latin typeface="Arial"/>
                <a:cs typeface="Arial"/>
              </a:rPr>
              <a:t>BSc</a:t>
            </a:r>
            <a:r>
              <a:rPr sz="2400" b="1" spc="-10" dirty="0">
                <a:latin typeface="Arial"/>
                <a:cs typeface="Arial"/>
              </a:rPr>
              <a:t> </a:t>
            </a:r>
            <a:r>
              <a:rPr sz="2400" b="1" spc="-5" dirty="0">
                <a:latin typeface="Arial"/>
                <a:cs typeface="Arial"/>
              </a:rPr>
              <a:t>(Hons)</a:t>
            </a:r>
            <a:r>
              <a:rPr sz="2400" b="1" spc="20" dirty="0">
                <a:latin typeface="Arial"/>
                <a:cs typeface="Arial"/>
              </a:rPr>
              <a:t> </a:t>
            </a:r>
            <a:r>
              <a:rPr sz="2400" b="1" dirty="0">
                <a:latin typeface="Arial"/>
                <a:cs typeface="Arial"/>
              </a:rPr>
              <a:t>Degree</a:t>
            </a:r>
            <a:r>
              <a:rPr sz="2400" b="1" spc="-15" dirty="0">
                <a:latin typeface="Arial"/>
                <a:cs typeface="Arial"/>
              </a:rPr>
              <a:t> </a:t>
            </a:r>
            <a:r>
              <a:rPr sz="2400" b="1" dirty="0">
                <a:latin typeface="Arial"/>
                <a:cs typeface="Arial"/>
              </a:rPr>
              <a:t>in</a:t>
            </a:r>
            <a:r>
              <a:rPr sz="2400" b="1" spc="-15" dirty="0">
                <a:latin typeface="Arial"/>
                <a:cs typeface="Arial"/>
              </a:rPr>
              <a:t> </a:t>
            </a:r>
            <a:r>
              <a:rPr sz="2400" b="1" dirty="0">
                <a:latin typeface="Arial"/>
                <a:cs typeface="Arial"/>
              </a:rPr>
              <a:t>Information</a:t>
            </a:r>
            <a:r>
              <a:rPr sz="2400" b="1" spc="-30" dirty="0">
                <a:latin typeface="Arial"/>
                <a:cs typeface="Arial"/>
              </a:rPr>
              <a:t> </a:t>
            </a:r>
            <a:r>
              <a:rPr sz="2400" b="1" spc="-20" dirty="0">
                <a:latin typeface="Arial"/>
                <a:cs typeface="Arial"/>
              </a:rPr>
              <a:t>Technology</a:t>
            </a:r>
            <a:r>
              <a:rPr sz="2400" b="1" spc="-45" dirty="0">
                <a:latin typeface="Arial"/>
                <a:cs typeface="Arial"/>
              </a:rPr>
              <a:t> </a:t>
            </a:r>
            <a:r>
              <a:rPr sz="2400" b="1" dirty="0">
                <a:latin typeface="Arial"/>
                <a:cs typeface="Arial"/>
              </a:rPr>
              <a:t>Specialized</a:t>
            </a:r>
            <a:r>
              <a:rPr sz="2400" b="1" spc="-70" dirty="0">
                <a:latin typeface="Arial"/>
                <a:cs typeface="Arial"/>
              </a:rPr>
              <a:t> </a:t>
            </a:r>
            <a:r>
              <a:rPr sz="2400" b="1" dirty="0">
                <a:latin typeface="Arial"/>
                <a:cs typeface="Arial"/>
              </a:rPr>
              <a:t>in</a:t>
            </a:r>
            <a:r>
              <a:rPr sz="2400" b="1" spc="-15" dirty="0">
                <a:latin typeface="Arial"/>
                <a:cs typeface="Arial"/>
              </a:rPr>
              <a:t> Cyber </a:t>
            </a:r>
            <a:r>
              <a:rPr sz="2400" b="1" spc="-655" dirty="0">
                <a:latin typeface="Arial"/>
                <a:cs typeface="Arial"/>
              </a:rPr>
              <a:t> </a:t>
            </a:r>
            <a:r>
              <a:rPr sz="2400" b="1" dirty="0">
                <a:latin typeface="Arial"/>
                <a:cs typeface="Arial"/>
              </a:rPr>
              <a:t>Security</a:t>
            </a:r>
            <a:endParaRPr sz="2400" dirty="0">
              <a:latin typeface="Arial"/>
              <a:cs typeface="Arial"/>
            </a:endParaRPr>
          </a:p>
        </p:txBody>
      </p:sp>
      <p:pic>
        <p:nvPicPr>
          <p:cNvPr id="5" name="object 5"/>
          <p:cNvPicPr/>
          <p:nvPr/>
        </p:nvPicPr>
        <p:blipFill>
          <a:blip r:embed="rId2"/>
          <a:stretch>
            <a:fillRect/>
          </a:stretch>
        </p:blipFill>
        <p:spPr>
          <a:xfrm>
            <a:off x="9296399" y="207369"/>
            <a:ext cx="2339893" cy="1855556"/>
          </a:xfrm>
          <a:prstGeom prst="rect">
            <a:avLst/>
          </a:prstGeom>
        </p:spPr>
      </p:pic>
      <p:sp>
        <p:nvSpPr>
          <p:cNvPr id="6" name="object 3">
            <a:extLst>
              <a:ext uri="{FF2B5EF4-FFF2-40B4-BE49-F238E27FC236}">
                <a16:creationId xmlns:a16="http://schemas.microsoft.com/office/drawing/2014/main" id="{0B839A56-F96E-098B-A391-C2F88DB83F9F}"/>
              </a:ext>
            </a:extLst>
          </p:cNvPr>
          <p:cNvSpPr txBox="1"/>
          <p:nvPr/>
        </p:nvSpPr>
        <p:spPr>
          <a:xfrm>
            <a:off x="947395" y="4795075"/>
            <a:ext cx="9704070" cy="387927"/>
          </a:xfrm>
          <a:prstGeom prst="rect">
            <a:avLst/>
          </a:prstGeom>
        </p:spPr>
        <p:txBody>
          <a:bodyPr vert="horz" wrap="square" lIns="0" tIns="53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ts val="2590"/>
              </a:lnSpc>
              <a:spcBef>
                <a:spcPts val="425"/>
              </a:spcBef>
            </a:pPr>
            <a:r>
              <a:rPr lang="en-US" sz="2400" b="1" spc="-5">
                <a:latin typeface="Arial"/>
                <a:cs typeface="Arial"/>
              </a:rPr>
              <a:t> </a:t>
            </a:r>
            <a:endParaRPr sz="2400">
              <a:latin typeface="Arial"/>
              <a:cs typeface="Arial"/>
            </a:endParaRPr>
          </a:p>
        </p:txBody>
      </p:sp>
      <p:sp>
        <p:nvSpPr>
          <p:cNvPr id="7" name="object 3">
            <a:extLst>
              <a:ext uri="{FF2B5EF4-FFF2-40B4-BE49-F238E27FC236}">
                <a16:creationId xmlns:a16="http://schemas.microsoft.com/office/drawing/2014/main" id="{B03E332A-3BC4-CBC0-9E1E-932B0D543F4D}"/>
              </a:ext>
            </a:extLst>
          </p:cNvPr>
          <p:cNvSpPr txBox="1"/>
          <p:nvPr/>
        </p:nvSpPr>
        <p:spPr>
          <a:xfrm>
            <a:off x="947395" y="4829299"/>
            <a:ext cx="9704070" cy="387927"/>
          </a:xfrm>
          <a:prstGeom prst="rect">
            <a:avLst/>
          </a:prstGeom>
        </p:spPr>
        <p:txBody>
          <a:bodyPr vert="horz" wrap="square" lIns="0" tIns="53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ts val="2590"/>
              </a:lnSpc>
              <a:spcBef>
                <a:spcPts val="425"/>
              </a:spcBef>
            </a:pPr>
            <a:r>
              <a:rPr lang="en-US" sz="2400" b="1" spc="-5">
                <a:latin typeface="Arial"/>
                <a:cs typeface="Arial"/>
              </a:rPr>
              <a:t> </a:t>
            </a:r>
            <a:endParaRPr sz="2400">
              <a:latin typeface="Arial"/>
              <a:cs typeface="Arial"/>
            </a:endParaRPr>
          </a:p>
        </p:txBody>
      </p:sp>
      <p:sp>
        <p:nvSpPr>
          <p:cNvPr id="9" name="TextBox 8">
            <a:extLst>
              <a:ext uri="{FF2B5EF4-FFF2-40B4-BE49-F238E27FC236}">
                <a16:creationId xmlns:a16="http://schemas.microsoft.com/office/drawing/2014/main" id="{39A43B47-1CEA-F6E7-9878-C835B9C756E9}"/>
              </a:ext>
            </a:extLst>
          </p:cNvPr>
          <p:cNvSpPr txBox="1"/>
          <p:nvPr/>
        </p:nvSpPr>
        <p:spPr>
          <a:xfrm>
            <a:off x="457200" y="4194910"/>
            <a:ext cx="11348699"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latin typeface="Arial "/>
              </a:rPr>
              <a:t>SDN-based Cybersecurity Information Collection and Management</a:t>
            </a:r>
          </a:p>
        </p:txBody>
      </p:sp>
      <p:pic>
        <p:nvPicPr>
          <p:cNvPr id="10" name="object 9">
            <a:extLst>
              <a:ext uri="{FF2B5EF4-FFF2-40B4-BE49-F238E27FC236}">
                <a16:creationId xmlns:a16="http://schemas.microsoft.com/office/drawing/2014/main" id="{DCDBEE88-2CAE-AEA4-C6CB-788BB7CE0B6E}"/>
              </a:ext>
            </a:extLst>
          </p:cNvPr>
          <p:cNvPicPr/>
          <p:nvPr/>
        </p:nvPicPr>
        <p:blipFill>
          <a:blip r:embed="rId3"/>
          <a:stretch>
            <a:fillRect/>
          </a:stretch>
        </p:blipFill>
        <p:spPr>
          <a:xfrm>
            <a:off x="1969007" y="6490087"/>
            <a:ext cx="3931920" cy="203319"/>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400552" y="4507991"/>
            <a:ext cx="1347470" cy="1582420"/>
          </a:xfrm>
          <a:custGeom>
            <a:avLst/>
            <a:gdLst/>
            <a:ahLst/>
            <a:cxnLst/>
            <a:rect l="l" t="t" r="r" b="b"/>
            <a:pathLst>
              <a:path w="1347470" h="1582420">
                <a:moveTo>
                  <a:pt x="675631" y="0"/>
                </a:moveTo>
                <a:lnTo>
                  <a:pt x="245" y="396366"/>
                </a:lnTo>
                <a:lnTo>
                  <a:pt x="79" y="446019"/>
                </a:lnTo>
                <a:lnTo>
                  <a:pt x="1" y="495636"/>
                </a:lnTo>
                <a:lnTo>
                  <a:pt x="0" y="545221"/>
                </a:lnTo>
                <a:lnTo>
                  <a:pt x="60" y="594779"/>
                </a:lnTo>
                <a:lnTo>
                  <a:pt x="171" y="644317"/>
                </a:lnTo>
                <a:lnTo>
                  <a:pt x="318" y="693839"/>
                </a:lnTo>
                <a:lnTo>
                  <a:pt x="490" y="743349"/>
                </a:lnTo>
                <a:lnTo>
                  <a:pt x="673" y="792854"/>
                </a:lnTo>
                <a:lnTo>
                  <a:pt x="855" y="842359"/>
                </a:lnTo>
                <a:lnTo>
                  <a:pt x="1022" y="891867"/>
                </a:lnTo>
                <a:lnTo>
                  <a:pt x="1163" y="941386"/>
                </a:lnTo>
                <a:lnTo>
                  <a:pt x="1263" y="990919"/>
                </a:lnTo>
                <a:lnTo>
                  <a:pt x="1310" y="1040473"/>
                </a:lnTo>
                <a:lnTo>
                  <a:pt x="1292" y="1090051"/>
                </a:lnTo>
                <a:lnTo>
                  <a:pt x="1195" y="1139660"/>
                </a:lnTo>
                <a:lnTo>
                  <a:pt x="1007" y="1189304"/>
                </a:lnTo>
                <a:lnTo>
                  <a:pt x="673726" y="1581911"/>
                </a:lnTo>
                <a:lnTo>
                  <a:pt x="1347207" y="1189253"/>
                </a:lnTo>
                <a:lnTo>
                  <a:pt x="1347207" y="398271"/>
                </a:lnTo>
                <a:lnTo>
                  <a:pt x="675631" y="0"/>
                </a:lnTo>
                <a:close/>
              </a:path>
            </a:pathLst>
          </a:custGeom>
          <a:ln w="18288">
            <a:solidFill>
              <a:srgbClr val="60CAF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6519671" y="4773167"/>
            <a:ext cx="664845" cy="759460"/>
          </a:xfrm>
          <a:custGeom>
            <a:avLst/>
            <a:gdLst/>
            <a:ahLst/>
            <a:cxnLst/>
            <a:rect l="l" t="t" r="r" b="b"/>
            <a:pathLst>
              <a:path w="664845" h="759460">
                <a:moveTo>
                  <a:pt x="330453" y="0"/>
                </a:moveTo>
                <a:lnTo>
                  <a:pt x="0" y="191134"/>
                </a:lnTo>
                <a:lnTo>
                  <a:pt x="0" y="570610"/>
                </a:lnTo>
                <a:lnTo>
                  <a:pt x="331343" y="758951"/>
                </a:lnTo>
                <a:lnTo>
                  <a:pt x="664463" y="571499"/>
                </a:lnTo>
                <a:lnTo>
                  <a:pt x="662685" y="190245"/>
                </a:lnTo>
                <a:lnTo>
                  <a:pt x="330453" y="0"/>
                </a:lnTo>
                <a:close/>
              </a:path>
            </a:pathLst>
          </a:custGeom>
          <a:solidFill>
            <a:srgbClr val="EBF8E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4" name="object 4"/>
          <p:cNvGrpSpPr/>
          <p:nvPr/>
        </p:nvGrpSpPr>
        <p:grpSpPr>
          <a:xfrm>
            <a:off x="7689977" y="320166"/>
            <a:ext cx="4328795" cy="4815840"/>
            <a:chOff x="7689977" y="320166"/>
            <a:chExt cx="4328795" cy="4815840"/>
          </a:xfrm>
        </p:grpSpPr>
        <p:pic>
          <p:nvPicPr>
            <p:cNvPr id="5" name="object 5"/>
            <p:cNvPicPr/>
            <p:nvPr/>
          </p:nvPicPr>
          <p:blipFill>
            <a:blip r:embed="rId2"/>
            <a:stretch>
              <a:fillRect/>
            </a:stretch>
          </p:blipFill>
          <p:spPr>
            <a:xfrm>
              <a:off x="7729728" y="362711"/>
              <a:ext cx="4248912" cy="4730496"/>
            </a:xfrm>
            <a:prstGeom prst="rect">
              <a:avLst/>
            </a:prstGeom>
          </p:spPr>
        </p:pic>
        <p:sp>
          <p:nvSpPr>
            <p:cNvPr id="6" name="object 6"/>
            <p:cNvSpPr/>
            <p:nvPr/>
          </p:nvSpPr>
          <p:spPr>
            <a:xfrm>
              <a:off x="7709789" y="339978"/>
              <a:ext cx="4288790" cy="4776470"/>
            </a:xfrm>
            <a:custGeom>
              <a:avLst/>
              <a:gdLst/>
              <a:ahLst/>
              <a:cxnLst/>
              <a:rect l="l" t="t" r="r" b="b"/>
              <a:pathLst>
                <a:path w="4288790" h="4776470">
                  <a:moveTo>
                    <a:pt x="2100199" y="0"/>
                  </a:moveTo>
                  <a:lnTo>
                    <a:pt x="4281551" y="1204087"/>
                  </a:lnTo>
                  <a:lnTo>
                    <a:pt x="4288789" y="3584321"/>
                  </a:lnTo>
                  <a:lnTo>
                    <a:pt x="2177541" y="4776089"/>
                  </a:lnTo>
                  <a:lnTo>
                    <a:pt x="20827" y="3596894"/>
                  </a:lnTo>
                  <a:lnTo>
                    <a:pt x="0" y="1200785"/>
                  </a:lnTo>
                  <a:lnTo>
                    <a:pt x="2100199" y="0"/>
                  </a:lnTo>
                  <a:close/>
                </a:path>
              </a:pathLst>
            </a:custGeom>
            <a:ln w="39624">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7" name="object 7"/>
          <p:cNvSpPr txBox="1"/>
          <p:nvPr/>
        </p:nvSpPr>
        <p:spPr>
          <a:xfrm>
            <a:off x="596290" y="2627503"/>
            <a:ext cx="6957059" cy="185948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2000">
                <a:latin typeface="Arial "/>
                <a:cs typeface="Microsoft Sans Serif"/>
              </a:rPr>
              <a:t>The rapid growth of network traffic in modern </a:t>
            </a:r>
            <a:r>
              <a:rPr sz="2000" spc="5">
                <a:latin typeface="Arial "/>
                <a:cs typeface="Microsoft Sans Serif"/>
              </a:rPr>
              <a:t> </a:t>
            </a:r>
            <a:r>
              <a:rPr sz="2000">
                <a:latin typeface="Arial "/>
                <a:cs typeface="Microsoft Sans Serif"/>
              </a:rPr>
              <a:t>communication systems presents significant </a:t>
            </a:r>
            <a:r>
              <a:rPr sz="2000" spc="5">
                <a:latin typeface="Arial "/>
                <a:cs typeface="Microsoft Sans Serif"/>
              </a:rPr>
              <a:t> </a:t>
            </a:r>
            <a:r>
              <a:rPr sz="2000">
                <a:latin typeface="Arial "/>
                <a:cs typeface="Microsoft Sans Serif"/>
              </a:rPr>
              <a:t>challenges for real-time intrusion detection in </a:t>
            </a:r>
            <a:r>
              <a:rPr sz="2000" spc="5">
                <a:latin typeface="Arial "/>
                <a:cs typeface="Microsoft Sans Serif"/>
              </a:rPr>
              <a:t> </a:t>
            </a:r>
            <a:r>
              <a:rPr sz="2000">
                <a:latin typeface="Arial "/>
                <a:cs typeface="Microsoft Sans Serif"/>
              </a:rPr>
              <a:t>Software-Defined </a:t>
            </a:r>
            <a:r>
              <a:rPr sz="2000" spc="-5">
                <a:latin typeface="Arial "/>
                <a:cs typeface="Microsoft Sans Serif"/>
              </a:rPr>
              <a:t>Networks (SDNs). Traditional </a:t>
            </a:r>
            <a:r>
              <a:rPr sz="2000">
                <a:latin typeface="Arial "/>
                <a:cs typeface="Microsoft Sans Serif"/>
              </a:rPr>
              <a:t> </a:t>
            </a:r>
            <a:r>
              <a:rPr sz="2000" spc="5">
                <a:latin typeface="Arial "/>
                <a:cs typeface="Microsoft Sans Serif"/>
              </a:rPr>
              <a:t>data </a:t>
            </a:r>
            <a:r>
              <a:rPr sz="2000">
                <a:latin typeface="Arial "/>
                <a:cs typeface="Microsoft Sans Serif"/>
              </a:rPr>
              <a:t>collection methods often struggle </a:t>
            </a:r>
            <a:r>
              <a:rPr sz="2000" spc="-5">
                <a:latin typeface="Arial "/>
                <a:cs typeface="Microsoft Sans Serif"/>
              </a:rPr>
              <a:t>with </a:t>
            </a:r>
            <a:r>
              <a:rPr sz="2000">
                <a:latin typeface="Arial "/>
                <a:cs typeface="Microsoft Sans Serif"/>
              </a:rPr>
              <a:t> scalability, </a:t>
            </a:r>
            <a:r>
              <a:rPr sz="2000" spc="5">
                <a:latin typeface="Arial "/>
                <a:cs typeface="Microsoft Sans Serif"/>
              </a:rPr>
              <a:t>data </a:t>
            </a:r>
            <a:r>
              <a:rPr sz="2000">
                <a:latin typeface="Arial "/>
                <a:cs typeface="Microsoft Sans Serif"/>
              </a:rPr>
              <a:t>accuracy, </a:t>
            </a:r>
            <a:r>
              <a:rPr sz="2000" spc="5">
                <a:latin typeface="Arial "/>
                <a:cs typeface="Microsoft Sans Serif"/>
              </a:rPr>
              <a:t>and the </a:t>
            </a:r>
            <a:r>
              <a:rPr sz="2000">
                <a:latin typeface="Arial "/>
                <a:cs typeface="Microsoft Sans Serif"/>
              </a:rPr>
              <a:t>ability </a:t>
            </a:r>
            <a:r>
              <a:rPr sz="2000" spc="5">
                <a:latin typeface="Arial "/>
                <a:cs typeface="Microsoft Sans Serif"/>
              </a:rPr>
              <a:t>to </a:t>
            </a:r>
            <a:r>
              <a:rPr sz="2000">
                <a:latin typeface="Arial "/>
                <a:cs typeface="Microsoft Sans Serif"/>
              </a:rPr>
              <a:t>provide </a:t>
            </a:r>
            <a:r>
              <a:rPr sz="2000" spc="-625">
                <a:latin typeface="Arial "/>
                <a:cs typeface="Microsoft Sans Serif"/>
              </a:rPr>
              <a:t> </a:t>
            </a:r>
            <a:r>
              <a:rPr sz="2000" spc="-5">
                <a:latin typeface="Arial "/>
                <a:cs typeface="Microsoft Sans Serif"/>
              </a:rPr>
              <a:t>timely </a:t>
            </a:r>
            <a:r>
              <a:rPr sz="2000">
                <a:latin typeface="Arial "/>
                <a:cs typeface="Microsoft Sans Serif"/>
              </a:rPr>
              <a:t>information for intrusion detection systems </a:t>
            </a:r>
            <a:r>
              <a:rPr sz="2000" spc="5">
                <a:latin typeface="Arial "/>
                <a:cs typeface="Microsoft Sans Serif"/>
              </a:rPr>
              <a:t> </a:t>
            </a:r>
            <a:r>
              <a:rPr sz="2000" spc="-5">
                <a:latin typeface="Arial "/>
                <a:cs typeface="Microsoft Sans Serif"/>
              </a:rPr>
              <a:t>(IDS)</a:t>
            </a:r>
            <a:endParaRPr sz="2000">
              <a:latin typeface="Arial "/>
              <a:cs typeface="Microsoft Sans Serif"/>
            </a:endParaRPr>
          </a:p>
        </p:txBody>
      </p:sp>
      <p:sp>
        <p:nvSpPr>
          <p:cNvPr id="8" name="object 8"/>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
                <a:latin typeface="Arial "/>
              </a:rPr>
              <a:t>Research</a:t>
            </a:r>
            <a:r>
              <a:rPr spc="-90"/>
              <a:t> </a:t>
            </a:r>
            <a:r>
              <a:rPr spc="-5">
                <a:latin typeface="Arial "/>
              </a:rPr>
              <a:t>Problems</a:t>
            </a:r>
          </a:p>
        </p:txBody>
      </p:sp>
      <p:pic>
        <p:nvPicPr>
          <p:cNvPr id="9" name="object 9"/>
          <p:cNvPicPr/>
          <p:nvPr/>
        </p:nvPicPr>
        <p:blipFill>
          <a:blip r:embed="rId3"/>
          <a:stretch>
            <a:fillRect/>
          </a:stretch>
        </p:blipFill>
        <p:spPr>
          <a:xfrm>
            <a:off x="1969007" y="6490087"/>
            <a:ext cx="3931920" cy="203319"/>
          </a:xfrm>
          <a:prstGeom prst="rect">
            <a:avLst/>
          </a:prstGeom>
        </p:spPr>
      </p:pic>
      <p:sp>
        <p:nvSpPr>
          <p:cNvPr id="10" name="object 10"/>
          <p:cNvSpPr txBox="1"/>
          <p:nvPr/>
        </p:nvSpPr>
        <p:spPr>
          <a:xfrm>
            <a:off x="11433302" y="6306639"/>
            <a:ext cx="168275" cy="19812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340"/>
              </a:lnSpc>
            </a:pPr>
            <a:r>
              <a:rPr sz="1200">
                <a:solidFill>
                  <a:srgbClr val="4EA72D"/>
                </a:solidFill>
                <a:latin typeface="Courier New"/>
                <a:cs typeface="Courier New"/>
              </a:rPr>
              <a:t>2</a:t>
            </a:r>
            <a:endParaRPr sz="1200">
              <a:latin typeface="Courier New"/>
              <a:cs typeface="Courier New"/>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400552" y="4507991"/>
            <a:ext cx="1347470" cy="1582420"/>
          </a:xfrm>
          <a:custGeom>
            <a:avLst/>
            <a:gdLst/>
            <a:ahLst/>
            <a:cxnLst/>
            <a:rect l="l" t="t" r="r" b="b"/>
            <a:pathLst>
              <a:path w="1347470" h="1582420">
                <a:moveTo>
                  <a:pt x="675631" y="0"/>
                </a:moveTo>
                <a:lnTo>
                  <a:pt x="245" y="396366"/>
                </a:lnTo>
                <a:lnTo>
                  <a:pt x="79" y="446019"/>
                </a:lnTo>
                <a:lnTo>
                  <a:pt x="1" y="495636"/>
                </a:lnTo>
                <a:lnTo>
                  <a:pt x="0" y="545221"/>
                </a:lnTo>
                <a:lnTo>
                  <a:pt x="60" y="594779"/>
                </a:lnTo>
                <a:lnTo>
                  <a:pt x="171" y="644317"/>
                </a:lnTo>
                <a:lnTo>
                  <a:pt x="318" y="693839"/>
                </a:lnTo>
                <a:lnTo>
                  <a:pt x="490" y="743349"/>
                </a:lnTo>
                <a:lnTo>
                  <a:pt x="673" y="792854"/>
                </a:lnTo>
                <a:lnTo>
                  <a:pt x="855" y="842359"/>
                </a:lnTo>
                <a:lnTo>
                  <a:pt x="1022" y="891867"/>
                </a:lnTo>
                <a:lnTo>
                  <a:pt x="1163" y="941386"/>
                </a:lnTo>
                <a:lnTo>
                  <a:pt x="1263" y="990919"/>
                </a:lnTo>
                <a:lnTo>
                  <a:pt x="1310" y="1040473"/>
                </a:lnTo>
                <a:lnTo>
                  <a:pt x="1292" y="1090051"/>
                </a:lnTo>
                <a:lnTo>
                  <a:pt x="1195" y="1139660"/>
                </a:lnTo>
                <a:lnTo>
                  <a:pt x="1007" y="1189304"/>
                </a:lnTo>
                <a:lnTo>
                  <a:pt x="673726" y="1581911"/>
                </a:lnTo>
                <a:lnTo>
                  <a:pt x="1347207" y="1189253"/>
                </a:lnTo>
                <a:lnTo>
                  <a:pt x="1347207" y="398271"/>
                </a:lnTo>
                <a:lnTo>
                  <a:pt x="675631" y="0"/>
                </a:lnTo>
                <a:close/>
              </a:path>
            </a:pathLst>
          </a:custGeom>
          <a:ln w="18288">
            <a:solidFill>
              <a:srgbClr val="60CAF4"/>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object 3"/>
          <p:cNvSpPr/>
          <p:nvPr/>
        </p:nvSpPr>
        <p:spPr>
          <a:xfrm>
            <a:off x="6519671" y="4773167"/>
            <a:ext cx="664845" cy="759460"/>
          </a:xfrm>
          <a:custGeom>
            <a:avLst/>
            <a:gdLst/>
            <a:ahLst/>
            <a:cxnLst/>
            <a:rect l="l" t="t" r="r" b="b"/>
            <a:pathLst>
              <a:path w="664845" h="759460">
                <a:moveTo>
                  <a:pt x="330453" y="0"/>
                </a:moveTo>
                <a:lnTo>
                  <a:pt x="0" y="191134"/>
                </a:lnTo>
                <a:lnTo>
                  <a:pt x="0" y="570610"/>
                </a:lnTo>
                <a:lnTo>
                  <a:pt x="331343" y="758951"/>
                </a:lnTo>
                <a:lnTo>
                  <a:pt x="664463" y="571499"/>
                </a:lnTo>
                <a:lnTo>
                  <a:pt x="662685" y="190245"/>
                </a:lnTo>
                <a:lnTo>
                  <a:pt x="330453" y="0"/>
                </a:lnTo>
                <a:close/>
              </a:path>
            </a:pathLst>
          </a:custGeom>
          <a:solidFill>
            <a:srgbClr val="EBF8E8"/>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p:cNvSpPr txBox="1"/>
          <p:nvPr/>
        </p:nvSpPr>
        <p:spPr>
          <a:xfrm>
            <a:off x="292709" y="1819097"/>
            <a:ext cx="11269980" cy="22288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0014" indent="-107950">
              <a:lnSpc>
                <a:spcPct val="100000"/>
              </a:lnSpc>
              <a:spcBef>
                <a:spcPts val="100"/>
              </a:spcBef>
              <a:buSzPct val="95833"/>
              <a:buChar char="•"/>
              <a:tabLst>
                <a:tab pos="120650" algn="l"/>
              </a:tabLst>
            </a:pPr>
            <a:r>
              <a:rPr sz="2000">
                <a:latin typeface="Arial "/>
                <a:cs typeface="Arial MT"/>
              </a:rPr>
              <a:t>A</a:t>
            </a:r>
            <a:r>
              <a:rPr sz="2000" spc="-130">
                <a:latin typeface="Arial "/>
                <a:cs typeface="Arial MT"/>
              </a:rPr>
              <a:t> </a:t>
            </a:r>
            <a:r>
              <a:rPr sz="2000" spc="-5">
                <a:latin typeface="Arial "/>
                <a:cs typeface="Arial MT"/>
              </a:rPr>
              <a:t>centralized</a:t>
            </a:r>
            <a:r>
              <a:rPr sz="2000" spc="20">
                <a:latin typeface="Arial "/>
                <a:cs typeface="Arial MT"/>
              </a:rPr>
              <a:t> </a:t>
            </a:r>
            <a:r>
              <a:rPr sz="2000">
                <a:latin typeface="Arial "/>
                <a:cs typeface="Arial MT"/>
              </a:rPr>
              <a:t>data</a:t>
            </a:r>
            <a:r>
              <a:rPr sz="2000" spc="-15">
                <a:latin typeface="Arial "/>
                <a:cs typeface="Arial MT"/>
              </a:rPr>
              <a:t> </a:t>
            </a:r>
            <a:r>
              <a:rPr sz="2000" spc="-5">
                <a:latin typeface="Arial "/>
                <a:cs typeface="Arial MT"/>
              </a:rPr>
              <a:t>aggregation</a:t>
            </a:r>
            <a:r>
              <a:rPr sz="2000" spc="50">
                <a:latin typeface="Arial "/>
                <a:cs typeface="Arial MT"/>
              </a:rPr>
              <a:t> </a:t>
            </a:r>
            <a:r>
              <a:rPr sz="2000">
                <a:latin typeface="Arial "/>
                <a:cs typeface="Arial MT"/>
              </a:rPr>
              <a:t>and</a:t>
            </a:r>
            <a:r>
              <a:rPr sz="2000" spc="10">
                <a:latin typeface="Arial "/>
                <a:cs typeface="Arial MT"/>
              </a:rPr>
              <a:t> </a:t>
            </a:r>
            <a:r>
              <a:rPr sz="2000">
                <a:latin typeface="Arial "/>
                <a:cs typeface="Arial MT"/>
              </a:rPr>
              <a:t>preprocessing</a:t>
            </a:r>
            <a:r>
              <a:rPr sz="2000" spc="-20">
                <a:latin typeface="Arial "/>
                <a:cs typeface="Arial MT"/>
              </a:rPr>
              <a:t> </a:t>
            </a:r>
            <a:r>
              <a:rPr sz="2000">
                <a:latin typeface="Arial "/>
                <a:cs typeface="Arial MT"/>
              </a:rPr>
              <a:t>framework</a:t>
            </a:r>
            <a:r>
              <a:rPr sz="2000" spc="-10">
                <a:latin typeface="Arial "/>
                <a:cs typeface="Arial MT"/>
              </a:rPr>
              <a:t> </a:t>
            </a:r>
            <a:r>
              <a:rPr sz="2000">
                <a:latin typeface="Arial "/>
                <a:cs typeface="Arial MT"/>
              </a:rPr>
              <a:t>that ensures</a:t>
            </a:r>
            <a:r>
              <a:rPr sz="2000" spc="-20">
                <a:latin typeface="Arial "/>
                <a:cs typeface="Arial MT"/>
              </a:rPr>
              <a:t> </a:t>
            </a:r>
            <a:r>
              <a:rPr sz="2000" spc="-15">
                <a:latin typeface="Arial "/>
                <a:cs typeface="Arial MT"/>
              </a:rPr>
              <a:t>high-</a:t>
            </a:r>
            <a:endParaRPr sz="2000">
              <a:latin typeface="Arial "/>
              <a:cs typeface="Arial MT"/>
            </a:endParaRPr>
          </a:p>
          <a:p>
            <a:pPr marL="12700">
              <a:lnSpc>
                <a:spcPct val="100000"/>
              </a:lnSpc>
              <a:spcBef>
                <a:spcPts val="5"/>
              </a:spcBef>
            </a:pPr>
            <a:r>
              <a:rPr sz="2000" spc="-5">
                <a:latin typeface="Arial "/>
                <a:cs typeface="Arial MT"/>
              </a:rPr>
              <a:t>quality</a:t>
            </a:r>
            <a:r>
              <a:rPr sz="2000">
                <a:latin typeface="Arial "/>
                <a:cs typeface="Arial MT"/>
              </a:rPr>
              <a:t> data</a:t>
            </a:r>
            <a:r>
              <a:rPr sz="2000" spc="-15">
                <a:latin typeface="Arial "/>
                <a:cs typeface="Arial MT"/>
              </a:rPr>
              <a:t> </a:t>
            </a:r>
            <a:r>
              <a:rPr sz="2000" spc="10">
                <a:latin typeface="Arial "/>
                <a:cs typeface="Arial MT"/>
              </a:rPr>
              <a:t>for</a:t>
            </a:r>
            <a:r>
              <a:rPr sz="2000" spc="-55">
                <a:latin typeface="Arial "/>
                <a:cs typeface="Arial MT"/>
              </a:rPr>
              <a:t> </a:t>
            </a:r>
            <a:r>
              <a:rPr sz="2000">
                <a:latin typeface="Arial "/>
                <a:cs typeface="Arial MT"/>
              </a:rPr>
              <a:t>real-time</a:t>
            </a:r>
            <a:r>
              <a:rPr sz="2000" spc="-20">
                <a:latin typeface="Arial "/>
                <a:cs typeface="Arial MT"/>
              </a:rPr>
              <a:t> </a:t>
            </a:r>
            <a:r>
              <a:rPr sz="2000" spc="-5">
                <a:latin typeface="Arial "/>
                <a:cs typeface="Arial MT"/>
              </a:rPr>
              <a:t>analysis.</a:t>
            </a:r>
            <a:endParaRPr sz="2000">
              <a:latin typeface="Arial "/>
              <a:cs typeface="Arial MT"/>
            </a:endParaRPr>
          </a:p>
          <a:p>
            <a:pPr>
              <a:lnSpc>
                <a:spcPct val="100000"/>
              </a:lnSpc>
              <a:spcBef>
                <a:spcPts val="5"/>
              </a:spcBef>
            </a:pPr>
            <a:endParaRPr sz="2000">
              <a:latin typeface="Arial "/>
              <a:cs typeface="Arial MT"/>
            </a:endParaRPr>
          </a:p>
          <a:p>
            <a:pPr marL="120014" indent="-107950">
              <a:lnSpc>
                <a:spcPct val="100000"/>
              </a:lnSpc>
              <a:buSzPct val="95833"/>
              <a:buChar char="•"/>
              <a:tabLst>
                <a:tab pos="120650" algn="l"/>
              </a:tabLst>
            </a:pPr>
            <a:r>
              <a:rPr sz="2000">
                <a:latin typeface="Arial "/>
                <a:cs typeface="Arial MT"/>
              </a:rPr>
              <a:t>Optimized communication</a:t>
            </a:r>
            <a:r>
              <a:rPr sz="2000" spc="-50">
                <a:latin typeface="Arial "/>
                <a:cs typeface="Arial MT"/>
              </a:rPr>
              <a:t> </a:t>
            </a:r>
            <a:r>
              <a:rPr sz="2000">
                <a:latin typeface="Arial "/>
                <a:cs typeface="Arial MT"/>
              </a:rPr>
              <a:t>protocols</a:t>
            </a:r>
            <a:r>
              <a:rPr sz="2000" spc="-10">
                <a:latin typeface="Arial "/>
                <a:cs typeface="Arial MT"/>
              </a:rPr>
              <a:t> </a:t>
            </a:r>
            <a:r>
              <a:rPr sz="2000" spc="10">
                <a:latin typeface="Arial "/>
                <a:cs typeface="Arial MT"/>
              </a:rPr>
              <a:t>for</a:t>
            </a:r>
            <a:r>
              <a:rPr sz="2000" spc="-40">
                <a:latin typeface="Arial "/>
                <a:cs typeface="Arial MT"/>
              </a:rPr>
              <a:t> </a:t>
            </a:r>
            <a:r>
              <a:rPr sz="2000" spc="5">
                <a:latin typeface="Arial "/>
                <a:cs typeface="Arial MT"/>
              </a:rPr>
              <a:t>fast</a:t>
            </a:r>
            <a:r>
              <a:rPr sz="2000" spc="-25">
                <a:latin typeface="Arial "/>
                <a:cs typeface="Arial MT"/>
              </a:rPr>
              <a:t> </a:t>
            </a:r>
            <a:r>
              <a:rPr sz="2000">
                <a:latin typeface="Arial "/>
                <a:cs typeface="Arial MT"/>
              </a:rPr>
              <a:t>and secure</a:t>
            </a:r>
            <a:r>
              <a:rPr sz="2000" spc="-5">
                <a:latin typeface="Arial "/>
                <a:cs typeface="Arial MT"/>
              </a:rPr>
              <a:t> </a:t>
            </a:r>
            <a:r>
              <a:rPr sz="2000">
                <a:latin typeface="Arial "/>
                <a:cs typeface="Arial MT"/>
              </a:rPr>
              <a:t>data</a:t>
            </a:r>
            <a:r>
              <a:rPr sz="2000" spc="-15">
                <a:latin typeface="Arial "/>
                <a:cs typeface="Arial MT"/>
              </a:rPr>
              <a:t> </a:t>
            </a:r>
            <a:r>
              <a:rPr sz="2000">
                <a:latin typeface="Arial "/>
                <a:cs typeface="Arial MT"/>
              </a:rPr>
              <a:t>transmission.</a:t>
            </a:r>
          </a:p>
          <a:p>
            <a:pPr>
              <a:lnSpc>
                <a:spcPct val="100000"/>
              </a:lnSpc>
              <a:spcBef>
                <a:spcPts val="10"/>
              </a:spcBef>
              <a:buFont typeface="Arial MT"/>
              <a:buChar char="•"/>
            </a:pPr>
            <a:endParaRPr sz="2000">
              <a:latin typeface="Arial "/>
              <a:cs typeface="Arial MT"/>
            </a:endParaRPr>
          </a:p>
          <a:p>
            <a:pPr marL="120014" indent="-107950">
              <a:lnSpc>
                <a:spcPct val="100000"/>
              </a:lnSpc>
              <a:buSzPct val="95833"/>
              <a:buChar char="•"/>
              <a:tabLst>
                <a:tab pos="120650" algn="l"/>
              </a:tabLst>
            </a:pPr>
            <a:r>
              <a:rPr sz="2000">
                <a:latin typeface="Arial "/>
                <a:cs typeface="Arial MT"/>
              </a:rPr>
              <a:t>An</a:t>
            </a:r>
            <a:r>
              <a:rPr sz="2000" spc="-5">
                <a:latin typeface="Arial "/>
                <a:cs typeface="Arial MT"/>
              </a:rPr>
              <a:t> </a:t>
            </a:r>
            <a:r>
              <a:rPr sz="2000">
                <a:latin typeface="Arial "/>
                <a:cs typeface="Arial MT"/>
              </a:rPr>
              <a:t>integrated </a:t>
            </a:r>
            <a:r>
              <a:rPr sz="2000" spc="-5">
                <a:latin typeface="Arial "/>
                <a:cs typeface="Arial MT"/>
              </a:rPr>
              <a:t>system</a:t>
            </a:r>
            <a:r>
              <a:rPr sz="2000">
                <a:latin typeface="Arial "/>
                <a:cs typeface="Arial MT"/>
              </a:rPr>
              <a:t> that</a:t>
            </a:r>
            <a:r>
              <a:rPr sz="2000" spc="-25">
                <a:latin typeface="Arial "/>
                <a:cs typeface="Arial MT"/>
              </a:rPr>
              <a:t> </a:t>
            </a:r>
            <a:r>
              <a:rPr sz="2000">
                <a:latin typeface="Arial "/>
                <a:cs typeface="Arial MT"/>
              </a:rPr>
              <a:t>enhances</a:t>
            </a:r>
            <a:r>
              <a:rPr sz="2000" spc="-35">
                <a:latin typeface="Arial "/>
                <a:cs typeface="Arial MT"/>
              </a:rPr>
              <a:t> </a:t>
            </a:r>
            <a:r>
              <a:rPr sz="2000">
                <a:latin typeface="Arial "/>
                <a:cs typeface="Arial MT"/>
              </a:rPr>
              <a:t>the </a:t>
            </a:r>
            <a:r>
              <a:rPr sz="2000" spc="-5">
                <a:latin typeface="Arial "/>
                <a:cs typeface="Arial MT"/>
              </a:rPr>
              <a:t>real-time</a:t>
            </a:r>
            <a:r>
              <a:rPr sz="2000" spc="-10">
                <a:latin typeface="Arial "/>
                <a:cs typeface="Arial MT"/>
              </a:rPr>
              <a:t> </a:t>
            </a:r>
            <a:r>
              <a:rPr sz="2000">
                <a:latin typeface="Arial "/>
                <a:cs typeface="Arial MT"/>
              </a:rPr>
              <a:t>intrusion</a:t>
            </a:r>
            <a:r>
              <a:rPr sz="2000" spc="15">
                <a:latin typeface="Arial "/>
                <a:cs typeface="Arial MT"/>
              </a:rPr>
              <a:t> </a:t>
            </a:r>
            <a:r>
              <a:rPr sz="2000">
                <a:latin typeface="Arial "/>
                <a:cs typeface="Arial MT"/>
              </a:rPr>
              <a:t>detection</a:t>
            </a:r>
            <a:r>
              <a:rPr sz="2000" spc="-50">
                <a:latin typeface="Arial "/>
                <a:cs typeface="Arial MT"/>
              </a:rPr>
              <a:t> </a:t>
            </a:r>
            <a:r>
              <a:rPr sz="2000">
                <a:latin typeface="Arial "/>
                <a:cs typeface="Arial MT"/>
              </a:rPr>
              <a:t>capabilities</a:t>
            </a:r>
            <a:r>
              <a:rPr sz="2000" spc="10">
                <a:latin typeface="Arial "/>
                <a:cs typeface="Arial MT"/>
              </a:rPr>
              <a:t> </a:t>
            </a:r>
            <a:r>
              <a:rPr sz="2000">
                <a:latin typeface="Arial "/>
                <a:cs typeface="Arial MT"/>
              </a:rPr>
              <a:t>of</a:t>
            </a:r>
          </a:p>
          <a:p>
            <a:pPr marL="12700">
              <a:lnSpc>
                <a:spcPct val="100000"/>
              </a:lnSpc>
            </a:pPr>
            <a:r>
              <a:rPr sz="2000">
                <a:latin typeface="Arial "/>
                <a:cs typeface="Arial MT"/>
              </a:rPr>
              <a:t>the</a:t>
            </a:r>
            <a:r>
              <a:rPr sz="2000" spc="-40">
                <a:latin typeface="Arial "/>
                <a:cs typeface="Arial MT"/>
              </a:rPr>
              <a:t> </a:t>
            </a:r>
            <a:r>
              <a:rPr sz="2000">
                <a:latin typeface="Arial "/>
                <a:cs typeface="Arial MT"/>
              </a:rPr>
              <a:t>SDN-based</a:t>
            </a:r>
            <a:r>
              <a:rPr sz="2000" spc="-35">
                <a:latin typeface="Arial "/>
                <a:cs typeface="Arial MT"/>
              </a:rPr>
              <a:t> </a:t>
            </a:r>
            <a:r>
              <a:rPr sz="2000">
                <a:latin typeface="Arial "/>
                <a:cs typeface="Arial MT"/>
              </a:rPr>
              <a:t>IDS</a:t>
            </a:r>
            <a:r>
              <a:rPr sz="2400">
                <a:latin typeface="Arial MT"/>
                <a:cs typeface="Arial MT"/>
              </a:rPr>
              <a:t>.</a:t>
            </a:r>
          </a:p>
        </p:txBody>
      </p:sp>
      <p:sp>
        <p:nvSpPr>
          <p:cNvPr id="5" name="object 5"/>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5">
                <a:latin typeface="Arial "/>
              </a:rPr>
              <a:t>Proposed</a:t>
            </a:r>
            <a:r>
              <a:rPr spc="-75">
                <a:latin typeface="Arial "/>
              </a:rPr>
              <a:t> </a:t>
            </a:r>
            <a:r>
              <a:rPr>
                <a:latin typeface="Arial "/>
              </a:rPr>
              <a:t>Solution</a:t>
            </a:r>
          </a:p>
        </p:txBody>
      </p:sp>
      <p:pic>
        <p:nvPicPr>
          <p:cNvPr id="6" name="object 6"/>
          <p:cNvPicPr/>
          <p:nvPr/>
        </p:nvPicPr>
        <p:blipFill>
          <a:blip r:embed="rId2"/>
          <a:stretch>
            <a:fillRect/>
          </a:stretch>
        </p:blipFill>
        <p:spPr>
          <a:xfrm>
            <a:off x="1969007" y="6490087"/>
            <a:ext cx="3931920" cy="203319"/>
          </a:xfrm>
          <a:prstGeom prst="rect">
            <a:avLst/>
          </a:prstGeom>
        </p:spPr>
      </p:pic>
      <p:sp>
        <p:nvSpPr>
          <p:cNvPr id="7" name="object 7"/>
          <p:cNvSpPr txBox="1"/>
          <p:nvPr/>
        </p:nvSpPr>
        <p:spPr>
          <a:xfrm>
            <a:off x="11433302" y="6306639"/>
            <a:ext cx="168275" cy="19812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340"/>
              </a:lnSpc>
            </a:pPr>
            <a:r>
              <a:rPr sz="1200">
                <a:solidFill>
                  <a:srgbClr val="4EA72D"/>
                </a:solidFill>
                <a:latin typeface="Courier New"/>
                <a:cs typeface="Courier New"/>
              </a:rPr>
              <a:t>3</a:t>
            </a:r>
            <a:endParaRPr sz="1200">
              <a:latin typeface="Courier New"/>
              <a:cs typeface="Courier New"/>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975" y="323523"/>
            <a:ext cx="10515600" cy="1115434"/>
          </a:xfrm>
          <a:prstGeom prst="rect">
            <a:avLst/>
          </a:prstGeom>
        </p:spPr>
        <p:txBody>
          <a:bodyPr vert="horz" wrap="square" lIns="0" tIns="88265" rIns="0" bIns="0" rtlCol="0">
            <a:spAutoFit/>
          </a:bodyPr>
          <a:lstStyle/>
          <a:p>
            <a:pPr marL="12700" marR="5080">
              <a:lnSpc>
                <a:spcPts val="4750"/>
              </a:lnSpc>
              <a:spcBef>
                <a:spcPts val="695"/>
              </a:spcBef>
            </a:pPr>
            <a:r>
              <a:rPr spc="-5" dirty="0">
                <a:latin typeface="Arial "/>
              </a:rPr>
              <a:t>Specific </a:t>
            </a:r>
            <a:r>
              <a:rPr spc="-2630" dirty="0">
                <a:latin typeface="Arial "/>
              </a:rPr>
              <a:t> </a:t>
            </a:r>
            <a:r>
              <a:rPr spc="-5" dirty="0">
                <a:latin typeface="Arial "/>
              </a:rPr>
              <a:t>Objective</a:t>
            </a:r>
          </a:p>
        </p:txBody>
      </p:sp>
      <p:sp>
        <p:nvSpPr>
          <p:cNvPr id="3" name="object 3"/>
          <p:cNvSpPr txBox="1"/>
          <p:nvPr/>
        </p:nvSpPr>
        <p:spPr>
          <a:xfrm>
            <a:off x="349503" y="1738385"/>
            <a:ext cx="3515995" cy="1075294"/>
          </a:xfrm>
          <a:prstGeom prst="rect">
            <a:avLst/>
          </a:prstGeom>
        </p:spPr>
        <p:txBody>
          <a:bodyPr vert="horz" wrap="square" lIns="0" tIns="1504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185"/>
              </a:spcBef>
            </a:pPr>
            <a:r>
              <a:rPr sz="2000" spc="-10">
                <a:latin typeface="Arial MT"/>
                <a:cs typeface="Calibri"/>
              </a:rPr>
              <a:t>SDN-based</a:t>
            </a:r>
            <a:r>
              <a:rPr sz="2000" spc="45">
                <a:latin typeface="Arial MT"/>
                <a:cs typeface="Calibri"/>
              </a:rPr>
              <a:t> </a:t>
            </a:r>
            <a:r>
              <a:rPr sz="2000" spc="-10">
                <a:latin typeface="Arial MT"/>
                <a:cs typeface="Calibri"/>
              </a:rPr>
              <a:t>Cybersecurity</a:t>
            </a:r>
            <a:r>
              <a:rPr sz="2000" spc="30">
                <a:latin typeface="Arial MT"/>
                <a:cs typeface="Calibri"/>
              </a:rPr>
              <a:t> </a:t>
            </a:r>
            <a:r>
              <a:rPr sz="2000" spc="-10">
                <a:latin typeface="Arial MT"/>
                <a:cs typeface="Calibri"/>
              </a:rPr>
              <a:t>Information</a:t>
            </a:r>
            <a:r>
              <a:rPr lang="en-US" sz="2000">
                <a:latin typeface="Arial MT"/>
                <a:cs typeface="Calibri"/>
              </a:rPr>
              <a:t> </a:t>
            </a:r>
            <a:r>
              <a:rPr sz="2000" spc="-5">
                <a:latin typeface="Arial MT"/>
                <a:cs typeface="Calibri"/>
              </a:rPr>
              <a:t>Collection</a:t>
            </a:r>
            <a:r>
              <a:rPr sz="2000" spc="5">
                <a:latin typeface="Arial MT"/>
                <a:cs typeface="Calibri"/>
              </a:rPr>
              <a:t> </a:t>
            </a:r>
            <a:r>
              <a:rPr sz="2000" spc="-5">
                <a:latin typeface="Arial MT"/>
                <a:cs typeface="Calibri"/>
              </a:rPr>
              <a:t>and</a:t>
            </a:r>
            <a:r>
              <a:rPr sz="2000" spc="5">
                <a:latin typeface="Arial MT"/>
                <a:cs typeface="Calibri"/>
              </a:rPr>
              <a:t> </a:t>
            </a:r>
            <a:r>
              <a:rPr sz="2000" spc="-15">
                <a:latin typeface="Arial MT"/>
                <a:cs typeface="Calibri"/>
              </a:rPr>
              <a:t>Management</a:t>
            </a:r>
            <a:endParaRPr sz="2000">
              <a:latin typeface="Arial MT"/>
              <a:cs typeface="Calibri"/>
            </a:endParaRPr>
          </a:p>
        </p:txBody>
      </p:sp>
      <p:sp>
        <p:nvSpPr>
          <p:cNvPr id="4" name="object 4"/>
          <p:cNvSpPr txBox="1"/>
          <p:nvPr/>
        </p:nvSpPr>
        <p:spPr>
          <a:xfrm>
            <a:off x="7235697" y="2292172"/>
            <a:ext cx="5019675" cy="2965299"/>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240">
              <a:lnSpc>
                <a:spcPct val="100000"/>
              </a:lnSpc>
              <a:spcBef>
                <a:spcPts val="95"/>
              </a:spcBef>
            </a:pPr>
            <a:r>
              <a:rPr sz="4400" b="1" spc="-5" dirty="0">
                <a:latin typeface="Arial "/>
                <a:cs typeface="Courier New"/>
              </a:rPr>
              <a:t>Sub</a:t>
            </a:r>
            <a:r>
              <a:rPr sz="4400" b="1" spc="-55" dirty="0">
                <a:latin typeface="Arial "/>
                <a:cs typeface="Courier New"/>
              </a:rPr>
              <a:t> </a:t>
            </a:r>
            <a:r>
              <a:rPr sz="4400" b="1" spc="-5" dirty="0">
                <a:latin typeface="Arial "/>
                <a:cs typeface="Courier New"/>
              </a:rPr>
              <a:t>Objectives</a:t>
            </a:r>
            <a:endParaRPr sz="4400" b="1" dirty="0">
              <a:latin typeface="Arial "/>
              <a:cs typeface="Courier New"/>
            </a:endParaRPr>
          </a:p>
          <a:p>
            <a:pPr marL="356870" indent="-344805">
              <a:lnSpc>
                <a:spcPts val="1835"/>
              </a:lnSpc>
              <a:spcBef>
                <a:spcPts val="3265"/>
              </a:spcBef>
              <a:buAutoNum type="arabicPeriod"/>
              <a:tabLst>
                <a:tab pos="357505" algn="l"/>
              </a:tabLst>
            </a:pPr>
            <a:r>
              <a:rPr sz="2000" spc="-5" dirty="0">
                <a:latin typeface="Arial "/>
                <a:cs typeface="Courier New"/>
              </a:rPr>
              <a:t>Create</a:t>
            </a:r>
            <a:r>
              <a:rPr sz="2000" spc="5" dirty="0">
                <a:latin typeface="Arial "/>
                <a:cs typeface="Courier New"/>
              </a:rPr>
              <a:t> </a:t>
            </a:r>
            <a:r>
              <a:rPr sz="2000" spc="-5" dirty="0">
                <a:latin typeface="Arial "/>
                <a:cs typeface="Courier New"/>
              </a:rPr>
              <a:t>Efficient</a:t>
            </a:r>
            <a:r>
              <a:rPr sz="2000" spc="15" dirty="0">
                <a:latin typeface="Arial "/>
                <a:cs typeface="Courier New"/>
              </a:rPr>
              <a:t> </a:t>
            </a:r>
            <a:r>
              <a:rPr sz="2000" spc="-5" dirty="0">
                <a:latin typeface="Arial "/>
                <a:cs typeface="Courier New"/>
              </a:rPr>
              <a:t>Data</a:t>
            </a:r>
            <a:r>
              <a:rPr sz="2000" spc="-10" dirty="0">
                <a:latin typeface="Arial "/>
                <a:cs typeface="Courier New"/>
              </a:rPr>
              <a:t> </a:t>
            </a:r>
            <a:r>
              <a:rPr sz="2000" spc="-5" dirty="0">
                <a:latin typeface="Arial "/>
                <a:cs typeface="Courier New"/>
              </a:rPr>
              <a:t>Collection</a:t>
            </a:r>
            <a:endParaRPr sz="2000" dirty="0">
              <a:latin typeface="Arial "/>
              <a:cs typeface="Courier New"/>
            </a:endParaRPr>
          </a:p>
          <a:p>
            <a:pPr marL="356870">
              <a:lnSpc>
                <a:spcPts val="1835"/>
              </a:lnSpc>
            </a:pPr>
            <a:r>
              <a:rPr sz="2000" spc="-5" dirty="0">
                <a:latin typeface="Arial "/>
                <a:cs typeface="Courier New"/>
              </a:rPr>
              <a:t>Mechanism</a:t>
            </a:r>
            <a:endParaRPr sz="2000" dirty="0">
              <a:latin typeface="Arial "/>
              <a:cs typeface="Courier New"/>
            </a:endParaRPr>
          </a:p>
          <a:p>
            <a:pPr marL="356870" indent="-344805">
              <a:lnSpc>
                <a:spcPct val="100000"/>
              </a:lnSpc>
              <a:spcBef>
                <a:spcPts val="790"/>
              </a:spcBef>
              <a:buAutoNum type="arabicPeriod" startAt="2"/>
              <a:tabLst>
                <a:tab pos="356870" algn="l"/>
                <a:tab pos="357505" algn="l"/>
              </a:tabLst>
            </a:pPr>
            <a:r>
              <a:rPr sz="2000" spc="-15" dirty="0">
                <a:latin typeface="Arial "/>
                <a:cs typeface="Calibri"/>
              </a:rPr>
              <a:t>Develop</a:t>
            </a:r>
            <a:r>
              <a:rPr sz="2000" spc="-25" dirty="0">
                <a:latin typeface="Arial "/>
                <a:cs typeface="Calibri"/>
              </a:rPr>
              <a:t> </a:t>
            </a:r>
            <a:r>
              <a:rPr sz="2000" dirty="0">
                <a:latin typeface="Arial "/>
                <a:cs typeface="Calibri"/>
              </a:rPr>
              <a:t>a</a:t>
            </a:r>
            <a:r>
              <a:rPr sz="2000" spc="5" dirty="0">
                <a:latin typeface="Arial "/>
                <a:cs typeface="Calibri"/>
              </a:rPr>
              <a:t> </a:t>
            </a:r>
            <a:r>
              <a:rPr sz="2000" spc="-10" dirty="0">
                <a:latin typeface="Arial "/>
                <a:cs typeface="Calibri"/>
              </a:rPr>
              <a:t>SDN</a:t>
            </a:r>
            <a:r>
              <a:rPr sz="2000" spc="-5" dirty="0">
                <a:latin typeface="Arial "/>
                <a:cs typeface="Calibri"/>
              </a:rPr>
              <a:t> </a:t>
            </a:r>
            <a:r>
              <a:rPr sz="2000" spc="-10" dirty="0">
                <a:latin typeface="Arial "/>
                <a:cs typeface="Calibri"/>
              </a:rPr>
              <a:t>Controller</a:t>
            </a:r>
            <a:endParaRPr sz="2000" dirty="0">
              <a:latin typeface="Arial "/>
              <a:cs typeface="Calibri"/>
            </a:endParaRPr>
          </a:p>
          <a:p>
            <a:pPr marL="292735" indent="-280670">
              <a:lnSpc>
                <a:spcPct val="100000"/>
              </a:lnSpc>
              <a:spcBef>
                <a:spcPts val="790"/>
              </a:spcBef>
              <a:buFont typeface="Wingdings"/>
              <a:buChar char=""/>
              <a:tabLst>
                <a:tab pos="293370" algn="l"/>
              </a:tabLst>
            </a:pPr>
            <a:r>
              <a:rPr sz="2000" spc="-10" dirty="0">
                <a:latin typeface="Arial "/>
                <a:cs typeface="Calibri"/>
              </a:rPr>
              <a:t>Monitor</a:t>
            </a:r>
            <a:r>
              <a:rPr sz="2000" spc="-5" dirty="0">
                <a:latin typeface="Arial "/>
                <a:cs typeface="Calibri"/>
              </a:rPr>
              <a:t> </a:t>
            </a:r>
            <a:r>
              <a:rPr sz="2000" spc="-10" dirty="0">
                <a:latin typeface="Arial "/>
                <a:cs typeface="Calibri"/>
              </a:rPr>
              <a:t>network</a:t>
            </a:r>
            <a:r>
              <a:rPr sz="2000" spc="-15" dirty="0">
                <a:latin typeface="Arial "/>
                <a:cs typeface="Calibri"/>
              </a:rPr>
              <a:t> </a:t>
            </a:r>
            <a:r>
              <a:rPr sz="2000" spc="-10" dirty="0">
                <a:latin typeface="Arial "/>
                <a:cs typeface="Calibri"/>
              </a:rPr>
              <a:t>traffic</a:t>
            </a:r>
            <a:endParaRPr sz="2000" dirty="0">
              <a:latin typeface="Arial "/>
              <a:cs typeface="Calibri"/>
            </a:endParaRPr>
          </a:p>
          <a:p>
            <a:pPr marL="241300" indent="-228600">
              <a:lnSpc>
                <a:spcPts val="1835"/>
              </a:lnSpc>
              <a:spcBef>
                <a:spcPts val="780"/>
              </a:spcBef>
              <a:buFont typeface="Wingdings"/>
              <a:buChar char=""/>
              <a:tabLst>
                <a:tab pos="241300" algn="l"/>
              </a:tabLst>
            </a:pPr>
            <a:r>
              <a:rPr sz="2000" spc="-5" dirty="0">
                <a:latin typeface="Arial "/>
                <a:cs typeface="Courier New"/>
              </a:rPr>
              <a:t>Interfaces</a:t>
            </a:r>
            <a:r>
              <a:rPr sz="2000" spc="5" dirty="0">
                <a:latin typeface="Arial "/>
                <a:cs typeface="Courier New"/>
              </a:rPr>
              <a:t> </a:t>
            </a:r>
            <a:r>
              <a:rPr sz="2000" spc="-5" dirty="0">
                <a:latin typeface="Arial "/>
                <a:cs typeface="Courier New"/>
              </a:rPr>
              <a:t>with</a:t>
            </a:r>
            <a:r>
              <a:rPr sz="2000" spc="5" dirty="0">
                <a:latin typeface="Arial "/>
                <a:cs typeface="Courier New"/>
              </a:rPr>
              <a:t> </a:t>
            </a:r>
            <a:r>
              <a:rPr sz="2000" spc="-5" dirty="0">
                <a:latin typeface="Arial "/>
                <a:cs typeface="Courier New"/>
              </a:rPr>
              <a:t>network</a:t>
            </a:r>
            <a:r>
              <a:rPr sz="2000" spc="10" dirty="0">
                <a:latin typeface="Arial "/>
                <a:cs typeface="Courier New"/>
              </a:rPr>
              <a:t> </a:t>
            </a:r>
            <a:r>
              <a:rPr sz="2000" spc="-5" dirty="0">
                <a:latin typeface="Arial "/>
                <a:cs typeface="Courier New"/>
              </a:rPr>
              <a:t>devices</a:t>
            </a:r>
            <a:r>
              <a:rPr sz="2000" spc="-20" dirty="0">
                <a:latin typeface="Arial "/>
                <a:cs typeface="Courier New"/>
              </a:rPr>
              <a:t> </a:t>
            </a:r>
            <a:r>
              <a:rPr sz="2000" spc="-5" dirty="0">
                <a:latin typeface="Arial "/>
                <a:cs typeface="Courier New"/>
              </a:rPr>
              <a:t>and</a:t>
            </a:r>
            <a:r>
              <a:rPr sz="2000" spc="10" dirty="0">
                <a:latin typeface="Arial "/>
                <a:cs typeface="Courier New"/>
              </a:rPr>
              <a:t> </a:t>
            </a:r>
            <a:r>
              <a:rPr sz="2000" spc="-10" dirty="0">
                <a:latin typeface="Arial "/>
                <a:cs typeface="Courier New"/>
              </a:rPr>
              <a:t>the</a:t>
            </a:r>
            <a:endParaRPr sz="2000" dirty="0">
              <a:latin typeface="Arial "/>
              <a:cs typeface="Courier New"/>
            </a:endParaRPr>
          </a:p>
          <a:p>
            <a:pPr marL="241300">
              <a:lnSpc>
                <a:spcPts val="1835"/>
              </a:lnSpc>
            </a:pPr>
            <a:r>
              <a:rPr sz="2000" spc="-5" dirty="0">
                <a:latin typeface="Arial "/>
                <a:cs typeface="Courier New"/>
              </a:rPr>
              <a:t>machine</a:t>
            </a:r>
            <a:r>
              <a:rPr sz="2000" spc="-10" dirty="0">
                <a:latin typeface="Arial "/>
                <a:cs typeface="Courier New"/>
              </a:rPr>
              <a:t> </a:t>
            </a:r>
            <a:r>
              <a:rPr sz="2000" spc="-5" dirty="0">
                <a:latin typeface="Arial "/>
                <a:cs typeface="Courier New"/>
              </a:rPr>
              <a:t>learning engine</a:t>
            </a:r>
            <a:r>
              <a:rPr sz="1600" spc="-5" dirty="0">
                <a:latin typeface="Courier New"/>
                <a:cs typeface="Courier New"/>
              </a:rPr>
              <a:t>.</a:t>
            </a:r>
            <a:endParaRPr sz="1600" dirty="0">
              <a:latin typeface="Courier New"/>
              <a:cs typeface="Courier New"/>
            </a:endParaRPr>
          </a:p>
        </p:txBody>
      </p:sp>
      <p:grpSp>
        <p:nvGrpSpPr>
          <p:cNvPr id="5" name="object 5"/>
          <p:cNvGrpSpPr/>
          <p:nvPr/>
        </p:nvGrpSpPr>
        <p:grpSpPr>
          <a:xfrm>
            <a:off x="3172967" y="142367"/>
            <a:ext cx="4572000" cy="6085840"/>
            <a:chOff x="3172967" y="142367"/>
            <a:chExt cx="4572000" cy="6085840"/>
          </a:xfrm>
        </p:grpSpPr>
        <p:pic>
          <p:nvPicPr>
            <p:cNvPr id="6" name="object 6"/>
            <p:cNvPicPr/>
            <p:nvPr/>
          </p:nvPicPr>
          <p:blipFill>
            <a:blip r:embed="rId2"/>
            <a:stretch>
              <a:fillRect/>
            </a:stretch>
          </p:blipFill>
          <p:spPr>
            <a:xfrm>
              <a:off x="3398519" y="4727447"/>
              <a:ext cx="1301495" cy="1487423"/>
            </a:xfrm>
            <a:prstGeom prst="rect">
              <a:avLst/>
            </a:prstGeom>
          </p:spPr>
        </p:pic>
        <p:sp>
          <p:nvSpPr>
            <p:cNvPr id="7" name="object 7"/>
            <p:cNvSpPr/>
            <p:nvPr/>
          </p:nvSpPr>
          <p:spPr>
            <a:xfrm>
              <a:off x="3392423" y="4720463"/>
              <a:ext cx="1314450" cy="1501775"/>
            </a:xfrm>
            <a:custGeom>
              <a:avLst/>
              <a:gdLst/>
              <a:ahLst/>
              <a:cxnLst/>
              <a:rect l="l" t="t" r="r" b="b"/>
              <a:pathLst>
                <a:path w="1314450" h="1501775">
                  <a:moveTo>
                    <a:pt x="643381" y="0"/>
                  </a:moveTo>
                  <a:lnTo>
                    <a:pt x="1311528" y="378841"/>
                  </a:lnTo>
                  <a:lnTo>
                    <a:pt x="1313941" y="1126896"/>
                  </a:lnTo>
                  <a:lnTo>
                    <a:pt x="666876" y="1501482"/>
                  </a:lnTo>
                  <a:lnTo>
                    <a:pt x="6350" y="1130947"/>
                  </a:lnTo>
                  <a:lnTo>
                    <a:pt x="0" y="377825"/>
                  </a:lnTo>
                  <a:lnTo>
                    <a:pt x="643381" y="0"/>
                  </a:lnTo>
                  <a:close/>
                </a:path>
              </a:pathLst>
            </a:custGeom>
            <a:ln w="12192">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8" name="object 8"/>
            <p:cNvPicPr/>
            <p:nvPr/>
          </p:nvPicPr>
          <p:blipFill>
            <a:blip r:embed="rId3"/>
            <a:stretch>
              <a:fillRect/>
            </a:stretch>
          </p:blipFill>
          <p:spPr>
            <a:xfrm>
              <a:off x="6160007" y="155448"/>
              <a:ext cx="1572767" cy="1798319"/>
            </a:xfrm>
            <a:prstGeom prst="rect">
              <a:avLst/>
            </a:prstGeom>
          </p:spPr>
        </p:pic>
        <p:sp>
          <p:nvSpPr>
            <p:cNvPr id="9" name="object 9"/>
            <p:cNvSpPr/>
            <p:nvPr/>
          </p:nvSpPr>
          <p:spPr>
            <a:xfrm>
              <a:off x="6153911" y="148463"/>
              <a:ext cx="1584960" cy="1812925"/>
            </a:xfrm>
            <a:custGeom>
              <a:avLst/>
              <a:gdLst/>
              <a:ahLst/>
              <a:cxnLst/>
              <a:rect l="l" t="t" r="r" b="b"/>
              <a:pathLst>
                <a:path w="1584959" h="1812925">
                  <a:moveTo>
                    <a:pt x="776351" y="0"/>
                  </a:moveTo>
                  <a:lnTo>
                    <a:pt x="1582673" y="457072"/>
                  </a:lnTo>
                  <a:lnTo>
                    <a:pt x="1584960" y="1360296"/>
                  </a:lnTo>
                  <a:lnTo>
                    <a:pt x="804671" y="1812670"/>
                  </a:lnTo>
                  <a:lnTo>
                    <a:pt x="7620" y="1365122"/>
                  </a:lnTo>
                  <a:lnTo>
                    <a:pt x="0" y="455929"/>
                  </a:lnTo>
                  <a:lnTo>
                    <a:pt x="776351" y="0"/>
                  </a:lnTo>
                  <a:close/>
                </a:path>
              </a:pathLst>
            </a:custGeom>
            <a:ln w="12192">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0" name="object 10"/>
            <p:cNvPicPr/>
            <p:nvPr/>
          </p:nvPicPr>
          <p:blipFill>
            <a:blip r:embed="rId4"/>
            <a:stretch>
              <a:fillRect/>
            </a:stretch>
          </p:blipFill>
          <p:spPr>
            <a:xfrm>
              <a:off x="5309616" y="1792224"/>
              <a:ext cx="1298447" cy="1487424"/>
            </a:xfrm>
            <a:prstGeom prst="rect">
              <a:avLst/>
            </a:prstGeom>
          </p:spPr>
        </p:pic>
        <p:sp>
          <p:nvSpPr>
            <p:cNvPr id="11" name="object 11"/>
            <p:cNvSpPr/>
            <p:nvPr/>
          </p:nvSpPr>
          <p:spPr>
            <a:xfrm>
              <a:off x="5303519" y="1785239"/>
              <a:ext cx="1311275" cy="1501775"/>
            </a:xfrm>
            <a:custGeom>
              <a:avLst/>
              <a:gdLst/>
              <a:ahLst/>
              <a:cxnLst/>
              <a:rect l="l" t="t" r="r" b="b"/>
              <a:pathLst>
                <a:path w="1311275" h="1501775">
                  <a:moveTo>
                    <a:pt x="641857" y="0"/>
                  </a:moveTo>
                  <a:lnTo>
                    <a:pt x="1308734" y="378840"/>
                  </a:lnTo>
                  <a:lnTo>
                    <a:pt x="1310766" y="1126871"/>
                  </a:lnTo>
                  <a:lnTo>
                    <a:pt x="665352" y="1501521"/>
                  </a:lnTo>
                  <a:lnTo>
                    <a:pt x="6350" y="1130935"/>
                  </a:lnTo>
                  <a:lnTo>
                    <a:pt x="0" y="377825"/>
                  </a:lnTo>
                  <a:lnTo>
                    <a:pt x="641857" y="0"/>
                  </a:lnTo>
                  <a:close/>
                </a:path>
              </a:pathLst>
            </a:custGeom>
            <a:ln w="12192">
              <a:solidFill>
                <a:srgbClr val="82A8D1"/>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2" name="object 12"/>
            <p:cNvPicPr/>
            <p:nvPr/>
          </p:nvPicPr>
          <p:blipFill>
            <a:blip r:embed="rId5"/>
            <a:stretch>
              <a:fillRect/>
            </a:stretch>
          </p:blipFill>
          <p:spPr>
            <a:xfrm>
              <a:off x="4215383" y="3133343"/>
              <a:ext cx="1569719" cy="1798319"/>
            </a:xfrm>
            <a:prstGeom prst="rect">
              <a:avLst/>
            </a:prstGeom>
          </p:spPr>
        </p:pic>
        <p:sp>
          <p:nvSpPr>
            <p:cNvPr id="13" name="object 13"/>
            <p:cNvSpPr/>
            <p:nvPr/>
          </p:nvSpPr>
          <p:spPr>
            <a:xfrm>
              <a:off x="4209287" y="3126359"/>
              <a:ext cx="1582420" cy="1812925"/>
            </a:xfrm>
            <a:custGeom>
              <a:avLst/>
              <a:gdLst/>
              <a:ahLst/>
              <a:cxnLst/>
              <a:rect l="l" t="t" r="r" b="b"/>
              <a:pathLst>
                <a:path w="1582420" h="1812925">
                  <a:moveTo>
                    <a:pt x="774826" y="0"/>
                  </a:moveTo>
                  <a:lnTo>
                    <a:pt x="1579499" y="457073"/>
                  </a:lnTo>
                  <a:lnTo>
                    <a:pt x="1582292" y="1360296"/>
                  </a:lnTo>
                  <a:lnTo>
                    <a:pt x="803021" y="1812670"/>
                  </a:lnTo>
                  <a:lnTo>
                    <a:pt x="7620" y="1365122"/>
                  </a:lnTo>
                  <a:lnTo>
                    <a:pt x="0" y="455929"/>
                  </a:lnTo>
                  <a:lnTo>
                    <a:pt x="774826" y="0"/>
                  </a:lnTo>
                  <a:close/>
                </a:path>
              </a:pathLst>
            </a:custGeom>
            <a:ln w="12192">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4" name="object 14"/>
            <p:cNvPicPr/>
            <p:nvPr/>
          </p:nvPicPr>
          <p:blipFill>
            <a:blip r:embed="rId6"/>
            <a:stretch>
              <a:fillRect/>
            </a:stretch>
          </p:blipFill>
          <p:spPr>
            <a:xfrm>
              <a:off x="4998719" y="685800"/>
              <a:ext cx="1572768" cy="1795272"/>
            </a:xfrm>
            <a:prstGeom prst="rect">
              <a:avLst/>
            </a:prstGeom>
          </p:spPr>
        </p:pic>
        <p:sp>
          <p:nvSpPr>
            <p:cNvPr id="15" name="object 15"/>
            <p:cNvSpPr/>
            <p:nvPr/>
          </p:nvSpPr>
          <p:spPr>
            <a:xfrm>
              <a:off x="4989575" y="675258"/>
              <a:ext cx="1591310" cy="1816735"/>
            </a:xfrm>
            <a:custGeom>
              <a:avLst/>
              <a:gdLst/>
              <a:ahLst/>
              <a:cxnLst/>
              <a:rect l="l" t="t" r="r" b="b"/>
              <a:pathLst>
                <a:path w="1591309" h="1816735">
                  <a:moveTo>
                    <a:pt x="779399" y="0"/>
                  </a:moveTo>
                  <a:lnTo>
                    <a:pt x="1588770" y="458088"/>
                  </a:lnTo>
                  <a:lnTo>
                    <a:pt x="1591055" y="1363217"/>
                  </a:lnTo>
                  <a:lnTo>
                    <a:pt x="807720" y="1816480"/>
                  </a:lnTo>
                  <a:lnTo>
                    <a:pt x="7620" y="1368043"/>
                  </a:lnTo>
                  <a:lnTo>
                    <a:pt x="0" y="456945"/>
                  </a:lnTo>
                  <a:lnTo>
                    <a:pt x="779399"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6" name="object 16"/>
            <p:cNvPicPr/>
            <p:nvPr/>
          </p:nvPicPr>
          <p:blipFill>
            <a:blip r:embed="rId7"/>
            <a:stretch>
              <a:fillRect/>
            </a:stretch>
          </p:blipFill>
          <p:spPr>
            <a:xfrm>
              <a:off x="5446775" y="2764536"/>
              <a:ext cx="1572768" cy="1798320"/>
            </a:xfrm>
            <a:prstGeom prst="rect">
              <a:avLst/>
            </a:prstGeom>
          </p:spPr>
        </p:pic>
        <p:sp>
          <p:nvSpPr>
            <p:cNvPr id="17" name="object 17"/>
            <p:cNvSpPr/>
            <p:nvPr/>
          </p:nvSpPr>
          <p:spPr>
            <a:xfrm>
              <a:off x="5437632" y="2753994"/>
              <a:ext cx="1591310" cy="1819910"/>
            </a:xfrm>
            <a:custGeom>
              <a:avLst/>
              <a:gdLst/>
              <a:ahLst/>
              <a:cxnLst/>
              <a:rect l="l" t="t" r="r" b="b"/>
              <a:pathLst>
                <a:path w="1591309" h="1819910">
                  <a:moveTo>
                    <a:pt x="779398" y="0"/>
                  </a:moveTo>
                  <a:lnTo>
                    <a:pt x="1588769" y="458850"/>
                  </a:lnTo>
                  <a:lnTo>
                    <a:pt x="1591056" y="1365630"/>
                  </a:lnTo>
                  <a:lnTo>
                    <a:pt x="807719" y="1819655"/>
                  </a:lnTo>
                  <a:lnTo>
                    <a:pt x="7619" y="1370456"/>
                  </a:lnTo>
                  <a:lnTo>
                    <a:pt x="0" y="457707"/>
                  </a:lnTo>
                  <a:lnTo>
                    <a:pt x="779398"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8" name="object 18"/>
            <p:cNvPicPr/>
            <p:nvPr/>
          </p:nvPicPr>
          <p:blipFill>
            <a:blip r:embed="rId8"/>
            <a:stretch>
              <a:fillRect/>
            </a:stretch>
          </p:blipFill>
          <p:spPr>
            <a:xfrm>
              <a:off x="3191255" y="3642359"/>
              <a:ext cx="1569720" cy="1795271"/>
            </a:xfrm>
            <a:prstGeom prst="rect">
              <a:avLst/>
            </a:prstGeom>
          </p:spPr>
        </p:pic>
        <p:sp>
          <p:nvSpPr>
            <p:cNvPr id="19" name="object 19"/>
            <p:cNvSpPr/>
            <p:nvPr/>
          </p:nvSpPr>
          <p:spPr>
            <a:xfrm>
              <a:off x="3182111" y="3631819"/>
              <a:ext cx="1588770" cy="1816735"/>
            </a:xfrm>
            <a:custGeom>
              <a:avLst/>
              <a:gdLst/>
              <a:ahLst/>
              <a:cxnLst/>
              <a:rect l="l" t="t" r="r" b="b"/>
              <a:pathLst>
                <a:path w="1588770" h="1816735">
                  <a:moveTo>
                    <a:pt x="777748" y="0"/>
                  </a:moveTo>
                  <a:lnTo>
                    <a:pt x="1585467" y="458088"/>
                  </a:lnTo>
                  <a:lnTo>
                    <a:pt x="1588389" y="1363217"/>
                  </a:lnTo>
                  <a:lnTo>
                    <a:pt x="806196" y="1816480"/>
                  </a:lnTo>
                  <a:lnTo>
                    <a:pt x="7619" y="1368043"/>
                  </a:lnTo>
                  <a:lnTo>
                    <a:pt x="0" y="456945"/>
                  </a:lnTo>
                  <a:lnTo>
                    <a:pt x="777748" y="0"/>
                  </a:lnTo>
                  <a:close/>
                </a:path>
              </a:pathLst>
            </a:custGeom>
            <a:ln w="18288">
              <a:solidFill>
                <a:srgbClr val="F9BD79"/>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20" name="object 20"/>
          <p:cNvPicPr/>
          <p:nvPr/>
        </p:nvPicPr>
        <p:blipFill>
          <a:blip r:embed="rId9"/>
          <a:stretch>
            <a:fillRect/>
          </a:stretch>
        </p:blipFill>
        <p:spPr>
          <a:xfrm>
            <a:off x="2883478" y="6492358"/>
            <a:ext cx="3933664" cy="202064"/>
          </a:xfrm>
          <a:prstGeom prst="rect">
            <a:avLst/>
          </a:prstGeom>
        </p:spPr>
      </p:pic>
      <p:sp>
        <p:nvSpPr>
          <p:cNvPr id="21" name="object 21"/>
          <p:cNvSpPr txBox="1"/>
          <p:nvPr/>
        </p:nvSpPr>
        <p:spPr>
          <a:xfrm>
            <a:off x="11135614" y="6445018"/>
            <a:ext cx="168275" cy="19812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340"/>
              </a:lnSpc>
            </a:pPr>
            <a:r>
              <a:rPr sz="1200">
                <a:solidFill>
                  <a:srgbClr val="4EA72D"/>
                </a:solidFill>
                <a:latin typeface="Courier New"/>
                <a:cs typeface="Courier New"/>
              </a:rPr>
              <a:t>4</a:t>
            </a:r>
            <a:endParaRPr sz="1200">
              <a:latin typeface="Courier New"/>
              <a:cs typeface="Courier New"/>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0"/>
  <p:tag name="AS_RELEASE_DATE" val="2024.02.14"/>
  <p:tag name="AS_TITLE" val="Aspose.Slides for .NET Standard 2.0"/>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Posterama Text Black"/>
        <a:cs typeface="Arial"/>
      </a:majorFont>
      <a:minorFont>
        <a:latin typeface="Abadi"/>
        <a:ea typeface="Abadi"/>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3.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Posterama Text Black"/>
        <a:cs typeface="Arial"/>
      </a:majorFont>
      <a:minorFont>
        <a:latin typeface="Abadi"/>
        <a:ea typeface="Abadi"/>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Aptos Display" panose="0211000402020202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Aptos" panose="0211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4519BB9A-3BB8-4CB5-B27C-2F82230D8331}"/>
</file>

<file path=customXml/itemProps2.xml><?xml version="1.0" encoding="utf-8"?>
<ds:datastoreItem xmlns:ds="http://schemas.openxmlformats.org/officeDocument/2006/customXml" ds:itemID="{267B5037-D540-4939-8596-BE6C212DC23F}"/>
</file>

<file path=customXml/itemProps3.xml><?xml version="1.0" encoding="utf-8"?>
<ds:datastoreItem xmlns:ds="http://schemas.openxmlformats.org/officeDocument/2006/customXml" ds:itemID="{5B728BDC-E003-415B-8DCD-1FC688D2476B}"/>
</file>

<file path=docProps/app.xml><?xml version="1.0" encoding="utf-8"?>
<Properties xmlns="http://schemas.openxmlformats.org/officeDocument/2006/extended-properties" xmlns:vt="http://schemas.openxmlformats.org/officeDocument/2006/docPropsVTypes">
  <TotalTime>51</TotalTime>
  <Words>2646</Words>
  <Application>Microsoft Office PowerPoint</Application>
  <PresentationFormat>Widescreen</PresentationFormat>
  <Paragraphs>460</Paragraphs>
  <Slides>53</Slides>
  <Notes>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53</vt:i4>
      </vt:variant>
    </vt:vector>
  </HeadingPairs>
  <TitlesOfParts>
    <vt:vector size="70" baseType="lpstr">
      <vt:lpstr>微软雅黑</vt:lpstr>
      <vt:lpstr> Arial</vt:lpstr>
      <vt:lpstr>Abadi</vt:lpstr>
      <vt:lpstr>Aptos</vt:lpstr>
      <vt:lpstr>Arial</vt:lpstr>
      <vt:lpstr>Arial </vt:lpstr>
      <vt:lpstr>Arial MT</vt:lpstr>
      <vt:lpstr>Calibri</vt:lpstr>
      <vt:lpstr>Courier New</vt:lpstr>
      <vt:lpstr>Microsoft Sans Serif</vt:lpstr>
      <vt:lpstr>Posterama</vt:lpstr>
      <vt:lpstr>Posterama Text Black</vt:lpstr>
      <vt:lpstr>Posterama Text SemiBold</vt:lpstr>
      <vt:lpstr>Wingdings</vt:lpstr>
      <vt:lpstr>Office Theme</vt:lpstr>
      <vt:lpstr>Custom​​</vt:lpstr>
      <vt:lpstr>Custom​​</vt:lpstr>
      <vt:lpstr>PowerPoint Presentation</vt:lpstr>
      <vt:lpstr>PowerPoint Presentation</vt:lpstr>
      <vt:lpstr>Research Question</vt:lpstr>
      <vt:lpstr>Objectives</vt:lpstr>
      <vt:lpstr>System Diagram</vt:lpstr>
      <vt:lpstr>PowerPoint Presentation</vt:lpstr>
      <vt:lpstr>Research Problems</vt:lpstr>
      <vt:lpstr>Proposed Solution</vt:lpstr>
      <vt:lpstr>Specific  Objective</vt:lpstr>
      <vt:lpstr>Research Gap</vt:lpstr>
      <vt:lpstr>System Diagram</vt:lpstr>
      <vt:lpstr>Technologies</vt:lpstr>
      <vt:lpstr>Requirements</vt:lpstr>
      <vt:lpstr>PowerPoint Presentation</vt:lpstr>
      <vt:lpstr>Gannt  Chart</vt:lpstr>
      <vt:lpstr>Reference</vt:lpstr>
      <vt:lpstr>IT21282072  |SATKURULINGAM.S</vt:lpstr>
      <vt:lpstr>Introduction</vt:lpstr>
      <vt:lpstr>Research Question</vt:lpstr>
      <vt:lpstr>                Research Solution</vt:lpstr>
      <vt:lpstr>Main Objective </vt:lpstr>
      <vt:lpstr>PowerPoint Presentation</vt:lpstr>
      <vt:lpstr>Research Gap</vt:lpstr>
      <vt:lpstr>System Diagram</vt:lpstr>
      <vt:lpstr>                 WORK BREAKDOWN CHART</vt:lpstr>
      <vt:lpstr>Gannt Chart</vt:lpstr>
      <vt:lpstr>Technologies</vt:lpstr>
      <vt:lpstr>Requirements</vt:lpstr>
      <vt:lpstr>References</vt:lpstr>
      <vt:lpstr>IT21261978 | SRISKANDARAJAH J.P</vt:lpstr>
      <vt:lpstr>Research Problem</vt:lpstr>
      <vt:lpstr>Specific  Objective</vt:lpstr>
      <vt:lpstr>Research Gap</vt:lpstr>
      <vt:lpstr>System Diagram</vt:lpstr>
      <vt:lpstr>Technologies</vt:lpstr>
      <vt:lpstr>Requirements</vt:lpstr>
      <vt:lpstr>Work Breakdown  Structure</vt:lpstr>
      <vt:lpstr>Gannt  Chart</vt:lpstr>
      <vt:lpstr>References</vt:lpstr>
      <vt:lpstr>IT21192982  | Dassanayake E.D.</vt:lpstr>
      <vt:lpstr>Introduction</vt:lpstr>
      <vt:lpstr>Novelty</vt:lpstr>
      <vt:lpstr>Research Question</vt:lpstr>
      <vt:lpstr>Specific Objective</vt:lpstr>
      <vt:lpstr>Research Gap</vt:lpstr>
      <vt:lpstr>Methodology</vt:lpstr>
      <vt:lpstr>Technologies</vt:lpstr>
      <vt:lpstr>Functional/ Non-Functional Requirements</vt:lpstr>
      <vt:lpstr>Requirements</vt:lpstr>
      <vt:lpstr>Gannt Chart</vt:lpstr>
      <vt:lpstr>Work Breakdown Structure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Joanna Sri</dc:creator>
  <cp:lastModifiedBy>Parthika. K it20601638</cp:lastModifiedBy>
  <cp:revision>7</cp:revision>
  <cp:lastPrinted>2024-08-05T21:42:53Z</cp:lastPrinted>
  <dcterms:created xsi:type="dcterms:W3CDTF">2024-08-05T21:42:53Z</dcterms:created>
  <dcterms:modified xsi:type="dcterms:W3CDTF">2024-08-06T03:46:19Z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